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4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92.jpg" ContentType="image/png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70" r:id="rId1"/>
    <p:sldMasterId id="2147483673" r:id="rId2"/>
    <p:sldMasterId id="2147483690" r:id="rId3"/>
    <p:sldMasterId id="2147483722" r:id="rId4"/>
    <p:sldMasterId id="2147483734" r:id="rId5"/>
  </p:sldMasterIdLst>
  <p:notesMasterIdLst>
    <p:notesMasterId r:id="rId58"/>
  </p:notesMasterIdLst>
  <p:sldIdLst>
    <p:sldId id="1495" r:id="rId6"/>
    <p:sldId id="4966" r:id="rId7"/>
    <p:sldId id="4978" r:id="rId8"/>
    <p:sldId id="4979" r:id="rId9"/>
    <p:sldId id="4980" r:id="rId10"/>
    <p:sldId id="4981" r:id="rId11"/>
    <p:sldId id="4983" r:id="rId12"/>
    <p:sldId id="4984" r:id="rId13"/>
    <p:sldId id="4982" r:id="rId14"/>
    <p:sldId id="4985" r:id="rId15"/>
    <p:sldId id="4986" r:id="rId16"/>
    <p:sldId id="4987" r:id="rId17"/>
    <p:sldId id="4988" r:id="rId18"/>
    <p:sldId id="260" r:id="rId19"/>
    <p:sldId id="4989" r:id="rId20"/>
    <p:sldId id="4990" r:id="rId21"/>
    <p:sldId id="4991" r:id="rId22"/>
    <p:sldId id="4992" r:id="rId23"/>
    <p:sldId id="4993" r:id="rId24"/>
    <p:sldId id="4995" r:id="rId25"/>
    <p:sldId id="4977" r:id="rId26"/>
    <p:sldId id="4967" r:id="rId27"/>
    <p:sldId id="4969" r:id="rId28"/>
    <p:sldId id="4970" r:id="rId29"/>
    <p:sldId id="4971" r:id="rId30"/>
    <p:sldId id="4996" r:id="rId31"/>
    <p:sldId id="4972" r:id="rId32"/>
    <p:sldId id="4974" r:id="rId33"/>
    <p:sldId id="4976" r:id="rId34"/>
    <p:sldId id="4997" r:id="rId35"/>
    <p:sldId id="4900" r:id="rId36"/>
    <p:sldId id="1076" r:id="rId37"/>
    <p:sldId id="4949" r:id="rId38"/>
    <p:sldId id="4950" r:id="rId39"/>
    <p:sldId id="4951" r:id="rId40"/>
    <p:sldId id="4954" r:id="rId41"/>
    <p:sldId id="4958" r:id="rId42"/>
    <p:sldId id="4960" r:id="rId43"/>
    <p:sldId id="4959" r:id="rId44"/>
    <p:sldId id="271" r:id="rId45"/>
    <p:sldId id="272" r:id="rId46"/>
    <p:sldId id="273" r:id="rId47"/>
    <p:sldId id="274" r:id="rId48"/>
    <p:sldId id="4957" r:id="rId49"/>
    <p:sldId id="1013" r:id="rId50"/>
    <p:sldId id="1012" r:id="rId51"/>
    <p:sldId id="4956" r:id="rId52"/>
    <p:sldId id="4962" r:id="rId53"/>
    <p:sldId id="4963" r:id="rId54"/>
    <p:sldId id="4925" r:id="rId55"/>
    <p:sldId id="4930" r:id="rId56"/>
    <p:sldId id="1241" r:id="rId57"/>
  </p:sldIdLst>
  <p:sldSz cx="9144000" cy="6858000" type="screen4x3"/>
  <p:notesSz cx="6858000" cy="9144000"/>
  <p:embeddedFontLst>
    <p:embeddedFont>
      <p:font typeface="华文新魏" panose="02010800040101010101" pitchFamily="2" charset="-122"/>
      <p:regular r:id="rId59"/>
    </p:embeddedFont>
    <p:embeddedFont>
      <p:font typeface="思源黑体 CN Bold" panose="02010600030101010101" charset="-122"/>
      <p:bold r:id="rId60"/>
    </p:embeddedFont>
    <p:embeddedFont>
      <p:font typeface="思源黑体 CN Normal" panose="02010600030101010101" charset="-122"/>
      <p:regular r:id="rId61"/>
    </p:embeddedFont>
    <p:embeddedFont>
      <p:font typeface="Arial Narrow" panose="020B0606020202030204" pitchFamily="34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Century Gothic" panose="020B0502020202020204" pitchFamily="34" charset="0"/>
      <p:regular r:id="rId72"/>
      <p:bold r:id="rId73"/>
      <p:italic r:id="rId74"/>
      <p:boldItalic r:id="rId75"/>
    </p:embeddedFont>
    <p:embeddedFont>
      <p:font typeface="Segoe UI" panose="020B0502040204020203" pitchFamily="34" charset="0"/>
      <p:regular r:id="rId76"/>
      <p:bold r:id="rId77"/>
      <p:italic r:id="rId78"/>
      <p:boldItalic r:id="rId79"/>
    </p:embeddedFont>
    <p:embeddedFont>
      <p:font typeface="Segoe UI Light" panose="020B0502040204020203" pitchFamily="34" charset="0"/>
      <p:regular r:id="rId80"/>
      <p:italic r:id="rId81"/>
    </p:embeddedFont>
    <p:embeddedFont>
      <p:font typeface="等线" panose="02010600030101010101" pitchFamily="2" charset="-122"/>
      <p:regular r:id="rId82"/>
      <p:bold r:id="rId83"/>
    </p:embeddedFont>
    <p:embeddedFont>
      <p:font typeface="微软雅黑" panose="020B0503020204020204" pitchFamily="34" charset="-122"/>
      <p:regular r:id="rId84"/>
      <p:bold r:id="rId8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和目录" id="{B8D52E48-D970-4F99-A83A-8F74AC93FC60}">
          <p14:sldIdLst>
            <p14:sldId id="1495"/>
            <p14:sldId id="4966"/>
            <p14:sldId id="4978"/>
            <p14:sldId id="4979"/>
            <p14:sldId id="4980"/>
            <p14:sldId id="4981"/>
            <p14:sldId id="4983"/>
            <p14:sldId id="4984"/>
            <p14:sldId id="4982"/>
            <p14:sldId id="4985"/>
            <p14:sldId id="4986"/>
            <p14:sldId id="4987"/>
            <p14:sldId id="4988"/>
            <p14:sldId id="260"/>
            <p14:sldId id="4989"/>
            <p14:sldId id="4990"/>
            <p14:sldId id="4991"/>
            <p14:sldId id="4992"/>
            <p14:sldId id="4993"/>
            <p14:sldId id="4995"/>
            <p14:sldId id="4977"/>
            <p14:sldId id="4967"/>
            <p14:sldId id="4969"/>
            <p14:sldId id="4970"/>
            <p14:sldId id="4971"/>
            <p14:sldId id="4996"/>
            <p14:sldId id="4972"/>
            <p14:sldId id="4974"/>
            <p14:sldId id="4976"/>
            <p14:sldId id="4997"/>
          </p14:sldIdLst>
        </p14:section>
        <p14:section name="第三小节" id="{3641BEB9-CD4F-42A5-A7C2-2CB9ED45E622}">
          <p14:sldIdLst>
            <p14:sldId id="4900"/>
            <p14:sldId id="1076"/>
            <p14:sldId id="4949"/>
            <p14:sldId id="4950"/>
            <p14:sldId id="4951"/>
            <p14:sldId id="4954"/>
            <p14:sldId id="4958"/>
            <p14:sldId id="4960"/>
            <p14:sldId id="4959"/>
            <p14:sldId id="271"/>
            <p14:sldId id="272"/>
            <p14:sldId id="273"/>
            <p14:sldId id="274"/>
            <p14:sldId id="4957"/>
            <p14:sldId id="1013"/>
            <p14:sldId id="1012"/>
            <p14:sldId id="4956"/>
            <p14:sldId id="4962"/>
            <p14:sldId id="4963"/>
            <p14:sldId id="4925"/>
            <p14:sldId id="4930"/>
            <p14:sldId id="1241"/>
          </p14:sldIdLst>
        </p14:section>
        <p14:section name="彩蛋" id="{F6CA9249-B28B-418F-9F1A-C89BAB42090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6D"/>
    <a:srgbClr val="006F6C"/>
    <a:srgbClr val="333399"/>
    <a:srgbClr val="FF00FF"/>
    <a:srgbClr val="0070C0"/>
    <a:srgbClr val="0000FF"/>
    <a:srgbClr val="FFFFFF"/>
    <a:srgbClr val="0079CC"/>
    <a:srgbClr val="43B3FF"/>
    <a:srgbClr val="7D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3985" autoAdjust="0"/>
  </p:normalViewPr>
  <p:slideViewPr>
    <p:cSldViewPr snapToGrid="0">
      <p:cViewPr varScale="1">
        <p:scale>
          <a:sx n="73" d="100"/>
          <a:sy n="73" d="100"/>
        </p:scale>
        <p:origin x="663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font" Target="fonts/font26.fntdata"/><Relationship Id="rId89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font" Target="fonts/font2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8.fntdata"/><Relationship Id="rId7" Type="http://schemas.openxmlformats.org/officeDocument/2006/relationships/slide" Target="slides/slide2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8.fntdata"/><Relationship Id="rId87" Type="http://schemas.openxmlformats.org/officeDocument/2006/relationships/viewProps" Target="viewProps.xml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3AE1-A4CF-4091-8C07-FDEFCDF5B699}" type="datetimeFigureOut">
              <a:rPr lang="zh-CN" altLang="en-US" smtClean="0"/>
              <a:t>2022/2/15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A62FC-0B47-4E10-B99E-3B02E4C499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8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1638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2876" tIns="46438" rIns="92876" bIns="46438" anchor="t"/>
          <a:lstStyle/>
          <a:p>
            <a:pPr lvl="0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910204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833836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2753825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1015678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540477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305158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1926642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3227062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723309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637494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4408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A62FC-0B47-4E10-B99E-3B02E4C499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78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A62FC-0B47-4E10-B99E-3B02E4C499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804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2458596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3997189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94588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2311053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4110427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968639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3240088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119874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339114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11290485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A62FC-0B47-4E10-B99E-3B02E4C499D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700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610851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784962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783062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435919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056481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017736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551393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37949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1331559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73731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¥begin{array}{r@{¥,}c@{¥,}l}¥textsf{¥color{blue} Heart} &amp; {¥color{red}¥sqsubseteq} &amp; ¥textsf{¥color{blue} MuscularOrgan} ¥,¥sqcap¥, ¥¥&amp; &amp; ¥exists¥textsf{¥color{magenta} isPartOf}.¥textsf{¥color{blue} CirculatorySystem}¥end{array}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75779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¥begin{array}{r@{¥,}c@{¥,}l}¥textsf{¥color{blue} Heart} &amp; {¥color{red}¥sqsubseteq} &amp; ¥textsf{¥color{blue} MuscularOrgan} ¥,¥sqcap¥, ¥¥&amp; &amp; ¥exists¥textsf{¥color{magenta} isPartOf}.¥textsf{¥color{blue} CirculatorySystem}¥end{array}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A62FC-0B47-4E10-B99E-3B02E4C499D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30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79875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276133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79875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2143125" y="569913"/>
            <a:ext cx="3028950" cy="2271712"/>
          </a:xfrm>
          <a:solidFill>
            <a:srgbClr val="FFFFFF">
              <a:alpha val="100000"/>
            </a:srgbClr>
          </a:solidFill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64127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123465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401091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A62FC-0B47-4E10-B99E-3B02E4C499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199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</a:ln>
        </p:spPr>
        <p:txBody>
          <a:bodyPr lIns="92876" tIns="46438" rIns="92876" bIns="46438" anchor="b"/>
          <a:lstStyle/>
          <a:p>
            <a:pPr marL="0" marR="0" lvl="0" indent="0" algn="r" defTabSz="9290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charset="0"/>
                <a:ea typeface="MS PGothic" panose="020B0600070205080204" charset="-128"/>
                <a:cs typeface="+mn-cs"/>
              </a:rPr>
              <a:pPr marL="0" marR="0" lvl="0" indent="0" algn="r" defTabSz="9290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32" tIns="45716" rIns="91432" bIns="45716" anchor="t"/>
          <a:lstStyle/>
          <a:p>
            <a:pPr lvl="0" eaLnBrk="1" hangingPunct="1"/>
            <a:r>
              <a:rPr lang="en-US" altLang="zh-CN" dirty="0">
                <a:latin typeface="Times New Roman" panose="02020603050405020304" charset="0"/>
              </a:rPr>
              <a:t>¥begin{array}{r@{¥,}c@{¥,}l} ¥forall x.[¥textsf{¥color{blue} Heart}(x) &amp; {¥color{red}¥rightarrow} &amp; ¥textsf{¥color{blue} MuscularOrgan}(x) ¥,¥wedge¥, ¥¥ &amp; &amp; ¥exists y.[¥textsf{¥color{magenta} isPartOf}(x,y) ¥,¥wedge¥, ¥¥&amp;&amp;¥textsf{¥color{blue} CirculatorySystem}(y)]] ¥end{array}</a:t>
            </a:r>
          </a:p>
        </p:txBody>
      </p:sp>
    </p:spTree>
    <p:extLst>
      <p:ext uri="{BB962C8B-B14F-4D97-AF65-F5344CB8AC3E}">
        <p14:creationId xmlns:p14="http://schemas.microsoft.com/office/powerpoint/2010/main" val="3005416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A62FC-0B47-4E10-B99E-3B02E4C499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9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mailto:cnstarrywei@smail.nju.edu.cn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9144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2" y="2077796"/>
            <a:ext cx="9144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0" y="-5557"/>
            <a:ext cx="9143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9144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3570510" y="564634"/>
            <a:ext cx="2002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2701763" y="2482544"/>
            <a:ext cx="3740475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3037115" y="2517886"/>
            <a:ext cx="3069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4600259" y="4824919"/>
            <a:ext cx="1909399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11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350" b="0" i="0" u="none" strike="noStrike" kern="1200" cap="none" spc="11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61564" y="3771974"/>
            <a:ext cx="10362802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2743" y="716939"/>
            <a:ext cx="6618515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2806538" y="2971889"/>
            <a:ext cx="148770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4559729" y="2971889"/>
            <a:ext cx="186970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2700458" y="3494767"/>
            <a:ext cx="17388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00099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5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89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8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605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树, 天空, 建筑物&#10;&#10;描述已自动生成">
            <a:extLst>
              <a:ext uri="{FF2B5EF4-FFF2-40B4-BE49-F238E27FC236}">
                <a16:creationId xmlns:a16="http://schemas.microsoft.com/office/drawing/2014/main" id="{585D71D1-2B19-43EB-89FB-35004BB8E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/>
        </p:blipFill>
        <p:spPr>
          <a:xfrm>
            <a:off x="-849" y="-5116"/>
            <a:ext cx="9144000" cy="68631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3181E5-9E2B-4041-88A5-63735818B34F}"/>
              </a:ext>
            </a:extLst>
          </p:cNvPr>
          <p:cNvSpPr/>
          <p:nvPr userDrawn="1"/>
        </p:nvSpPr>
        <p:spPr>
          <a:xfrm>
            <a:off x="0" y="0"/>
            <a:ext cx="9144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95000"/>
                </a:schemeClr>
              </a:gs>
              <a:gs pos="33000">
                <a:schemeClr val="bg1">
                  <a:alpha val="95000"/>
                </a:schemeClr>
              </a:gs>
              <a:gs pos="50000">
                <a:schemeClr val="bg1">
                  <a:alpha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309B8FA-939D-4FE9-8676-C299278783BA}"/>
              </a:ext>
            </a:extLst>
          </p:cNvPr>
          <p:cNvSpPr/>
          <p:nvPr userDrawn="1"/>
        </p:nvSpPr>
        <p:spPr>
          <a:xfrm>
            <a:off x="3955679" y="1162652"/>
            <a:ext cx="1188000" cy="158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50000">
                <a:srgbClr val="FFFFFF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15900" sx="105000" sy="10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EC4F1C4-C6B4-4D43-8C7C-ED65B7A234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1" y="884536"/>
            <a:ext cx="1555556" cy="2224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rgbClr val="9E008B"/>
                </a:solidFill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9B77E366-D3ED-49AA-9EA7-4BF4F394D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22479" y="3303387"/>
            <a:ext cx="4499043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2700" b="1" spc="45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单击此处添加节标题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1F1B2B13-637E-41D6-9496-7A875BA62F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194" y="5757673"/>
            <a:ext cx="3086100" cy="78105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B0DA858-59CE-4612-8194-FE4C640D71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9479" y="5262373"/>
            <a:ext cx="3086100" cy="12763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8A9C213-3BE7-4E58-AF5B-F6CA18CF0F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60" y="5739984"/>
            <a:ext cx="1118681" cy="726296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73C80856-8AEC-471A-84DC-DCBE4E7EB25A}"/>
              </a:ext>
            </a:extLst>
          </p:cNvPr>
          <p:cNvGrpSpPr/>
          <p:nvPr userDrawn="1"/>
        </p:nvGrpSpPr>
        <p:grpSpPr>
          <a:xfrm>
            <a:off x="2268976" y="3935857"/>
            <a:ext cx="4552546" cy="192918"/>
            <a:chOff x="4399588" y="4016383"/>
            <a:chExt cx="3352853" cy="86344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9F85F6F-4EE2-474A-93D8-C2D0CDA543CD}"/>
                </a:ext>
              </a:extLst>
            </p:cNvPr>
            <p:cNvSpPr/>
            <p:nvPr userDrawn="1"/>
          </p:nvSpPr>
          <p:spPr>
            <a:xfrm>
              <a:off x="4437741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D4644B8E-4304-4CDF-AF67-AE6C25587C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226FBB8A-B00C-4136-97A3-6351F14F69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949115"/>
            <a:ext cx="3003630" cy="502015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D7BF111-6AEE-4722-BD73-6376F1AB166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815" y="949115"/>
            <a:ext cx="3003630" cy="5020152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246A669A-C4B1-47EA-A2B9-D28F3373F079}"/>
              </a:ext>
            </a:extLst>
          </p:cNvPr>
          <p:cNvSpPr/>
          <p:nvPr userDrawn="1"/>
        </p:nvSpPr>
        <p:spPr>
          <a:xfrm>
            <a:off x="0" y="6509614"/>
            <a:ext cx="9144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文本占位符 7">
            <a:extLst>
              <a:ext uri="{FF2B5EF4-FFF2-40B4-BE49-F238E27FC236}">
                <a16:creationId xmlns:a16="http://schemas.microsoft.com/office/drawing/2014/main" id="{6CBF79CF-3624-43AA-B2C7-843FA8855C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7432" y="4168827"/>
            <a:ext cx="4049138" cy="366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1500" b="0" spc="225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TITLE OF SECTION GOES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60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或突出展示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D5B5DD3-6563-4E99-9F5C-2D3A9F3F534E}"/>
              </a:ext>
            </a:extLst>
          </p:cNvPr>
          <p:cNvSpPr/>
          <p:nvPr userDrawn="1"/>
        </p:nvSpPr>
        <p:spPr>
          <a:xfrm>
            <a:off x="0" y="-34592"/>
            <a:ext cx="9144000" cy="689259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22B011F5-EB3A-49D4-B044-5C0D7B4E3B8B}"/>
              </a:ext>
            </a:extLst>
          </p:cNvPr>
          <p:cNvSpPr/>
          <p:nvPr userDrawn="1"/>
        </p:nvSpPr>
        <p:spPr>
          <a:xfrm>
            <a:off x="0" y="-30479"/>
            <a:ext cx="9144000" cy="573769"/>
          </a:xfrm>
          <a:prstGeom prst="parallelogram">
            <a:avLst>
              <a:gd name="adj" fmla="val 0"/>
            </a:avLst>
          </a:prstGeom>
          <a:gradFill>
            <a:gsLst>
              <a:gs pos="36000">
                <a:srgbClr val="88136E">
                  <a:alpha val="7800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lin ang="8100000" scaled="0"/>
          </a:gra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D4621C-AB32-4EB8-9DDC-2F07F4BC49CF}"/>
              </a:ext>
            </a:extLst>
          </p:cNvPr>
          <p:cNvSpPr/>
          <p:nvPr userDrawn="1"/>
        </p:nvSpPr>
        <p:spPr>
          <a:xfrm>
            <a:off x="0" y="-34592"/>
            <a:ext cx="9144000" cy="57505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F6B1E1C-DD54-4D72-B0AC-44E2DC6AB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/>
        </p:blipFill>
        <p:spPr>
          <a:xfrm>
            <a:off x="3415410" y="-30480"/>
            <a:ext cx="7594174" cy="5737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544CFD-87F9-4C79-8095-E8A1622D1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/>
        </p:blipFill>
        <p:spPr>
          <a:xfrm>
            <a:off x="220725" y="-34592"/>
            <a:ext cx="7594174" cy="573770"/>
          </a:xfrm>
          <a:prstGeom prst="rect">
            <a:avLst/>
          </a:prstGeom>
        </p:spPr>
      </p:pic>
      <p:sp>
        <p:nvSpPr>
          <p:cNvPr id="11" name="Oval 143">
            <a:extLst>
              <a:ext uri="{FF2B5EF4-FFF2-40B4-BE49-F238E27FC236}">
                <a16:creationId xmlns:a16="http://schemas.microsoft.com/office/drawing/2014/main" id="{73658880-A39E-4376-A3A6-3E8106EF0DD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63580" y="47021"/>
            <a:ext cx="307908" cy="4105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chemeClr val="bg1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21" name="文本占位符 387">
            <a:extLst>
              <a:ext uri="{FF2B5EF4-FFF2-40B4-BE49-F238E27FC236}">
                <a16:creationId xmlns:a16="http://schemas.microsoft.com/office/drawing/2014/main" id="{FC91424D-0D1F-4DE4-99E7-6C85CE1EE30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580" y="81067"/>
            <a:ext cx="307909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50" b="1" spc="225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占位符 387">
            <a:extLst>
              <a:ext uri="{FF2B5EF4-FFF2-40B4-BE49-F238E27FC236}">
                <a16:creationId xmlns:a16="http://schemas.microsoft.com/office/drawing/2014/main" id="{CED70414-75F1-4A35-8415-FCCC52CB80A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12468" y="76296"/>
            <a:ext cx="5689273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50" b="1" spc="225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  <a:r>
              <a:rPr lang="en-US" altLang="zh-CN" dirty="0"/>
              <a:t>——</a:t>
            </a:r>
            <a:r>
              <a:rPr lang="zh-CN" altLang="en-US" dirty="0"/>
              <a:t>破折号后填视频名称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3A3773E-F795-4753-8FDB-08AC33B5B4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83" y="128613"/>
            <a:ext cx="769382" cy="319245"/>
          </a:xfrm>
          <a:prstGeom prst="rect">
            <a:avLst/>
          </a:prstGeom>
        </p:spPr>
      </p:pic>
      <p:sp>
        <p:nvSpPr>
          <p:cNvPr id="3" name="媒体占位符 2">
            <a:extLst>
              <a:ext uri="{FF2B5EF4-FFF2-40B4-BE49-F238E27FC236}">
                <a16:creationId xmlns:a16="http://schemas.microsoft.com/office/drawing/2014/main" id="{C9133567-CC12-4BD7-A3D6-4AB3233C5000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350044" y="771525"/>
            <a:ext cx="8482013" cy="5507038"/>
          </a:xfrm>
          <a:prstGeom prst="rect">
            <a:avLst/>
          </a:prstGeom>
          <a:effectLst>
            <a:outerShdw blurRad="63500" sx="101000" sy="101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00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1F1B2B13-637E-41D6-9496-7A875BA6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194" y="5757673"/>
            <a:ext cx="3086100" cy="78105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B0DA858-59CE-4612-8194-FE4C640D71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479" y="5262373"/>
            <a:ext cx="3086100" cy="12763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8A9C213-3BE7-4E58-AF5B-F6CA18CF0F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75" y="748540"/>
            <a:ext cx="1118681" cy="72629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226FBB8A-B00C-4136-97A3-6351F14F69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949115"/>
            <a:ext cx="3003630" cy="502015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D7BF111-6AEE-4722-BD73-6376F1AB166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815" y="949115"/>
            <a:ext cx="3003630" cy="502015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878A0DF9-E8AF-4D3F-9234-C7724F63250D}"/>
              </a:ext>
            </a:extLst>
          </p:cNvPr>
          <p:cNvGrpSpPr/>
          <p:nvPr userDrawn="1"/>
        </p:nvGrpSpPr>
        <p:grpSpPr>
          <a:xfrm>
            <a:off x="739324" y="785258"/>
            <a:ext cx="1912436" cy="652860"/>
            <a:chOff x="731520" y="925847"/>
            <a:chExt cx="2617991" cy="652860"/>
          </a:xfrm>
        </p:grpSpPr>
        <p:sp>
          <p:nvSpPr>
            <p:cNvPr id="32" name="矩形 9">
              <a:extLst>
                <a:ext uri="{FF2B5EF4-FFF2-40B4-BE49-F238E27FC236}">
                  <a16:creationId xmlns:a16="http://schemas.microsoft.com/office/drawing/2014/main" id="{879E98F8-D91D-44AD-924F-D0034267DEEC}"/>
                </a:ext>
              </a:extLst>
            </p:cNvPr>
            <p:cNvSpPr/>
            <p:nvPr/>
          </p:nvSpPr>
          <p:spPr bwMode="auto">
            <a:xfrm>
              <a:off x="816623" y="925847"/>
              <a:ext cx="2532888" cy="652860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zh-CN" altLang="en-US" sz="2100" spc="225" dirty="0">
                  <a:solidFill>
                    <a:srgbClr val="9E008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DengXian" panose="02010600030101010101" pitchFamily="2" charset="-122"/>
                </a:rPr>
                <a:t>  参考文献</a:t>
              </a:r>
              <a:endParaRPr lang="en-US" sz="2100" spc="225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DengXian" panose="02010600030101010101" pitchFamily="2" charset="-122"/>
              </a:endParaRPr>
            </a:p>
          </p:txBody>
        </p:sp>
        <p:sp>
          <p:nvSpPr>
            <p:cNvPr id="33" name="矩形 9">
              <a:extLst>
                <a:ext uri="{FF2B5EF4-FFF2-40B4-BE49-F238E27FC236}">
                  <a16:creationId xmlns:a16="http://schemas.microsoft.com/office/drawing/2014/main" id="{E5757FBF-F251-4357-B7E6-E21C5CF4412A}"/>
                </a:ext>
              </a:extLst>
            </p:cNvPr>
            <p:cNvSpPr/>
            <p:nvPr/>
          </p:nvSpPr>
          <p:spPr bwMode="auto">
            <a:xfrm>
              <a:off x="731520" y="925847"/>
              <a:ext cx="85103" cy="652860"/>
            </a:xfrm>
            <a:prstGeom prst="rect">
              <a:avLst/>
            </a:prstGeom>
            <a:solidFill>
              <a:srgbClr val="9E008B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srgbClr val="9E008B">
                  <a:alpha val="12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100" spc="225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DengXian" panose="02010600030101010101" pitchFamily="2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2B7FA45B-A8D5-4557-84FD-594A91A7F633}"/>
              </a:ext>
            </a:extLst>
          </p:cNvPr>
          <p:cNvSpPr/>
          <p:nvPr userDrawn="1"/>
        </p:nvSpPr>
        <p:spPr>
          <a:xfrm>
            <a:off x="701134" y="1757537"/>
            <a:ext cx="7741733" cy="309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A90F66D-005D-45EB-BB06-DD141B944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9379" y="1757364"/>
            <a:ext cx="7870031" cy="39703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75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</a:p>
          <a:p>
            <a:pPr lvl="0"/>
            <a:r>
              <a:rPr lang="zh-CN" altLang="en-US" dirty="0"/>
              <a:t>论文集：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[C].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</a:p>
          <a:p>
            <a:pPr lvl="0"/>
            <a:r>
              <a:rPr lang="zh-CN" altLang="en-US" dirty="0"/>
              <a:t>学位论文：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[D].</a:t>
            </a:r>
            <a:r>
              <a:rPr lang="zh-CN" altLang="en-US" dirty="0"/>
              <a:t>出版地：保存者，出版年份：起始页码</a:t>
            </a:r>
            <a:r>
              <a:rPr lang="en-US" altLang="zh-CN" dirty="0"/>
              <a:t>.</a:t>
            </a:r>
          </a:p>
          <a:p>
            <a:pPr lvl="0"/>
            <a:r>
              <a:rPr lang="zh-CN" altLang="en-US" dirty="0"/>
              <a:t>研究报告：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[R].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</a:p>
          <a:p>
            <a:pPr lvl="0"/>
            <a:r>
              <a:rPr lang="zh-CN" altLang="en-US" dirty="0"/>
              <a:t>条例：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颁布单位</a:t>
            </a:r>
            <a:r>
              <a:rPr lang="en-US" altLang="zh-CN" dirty="0"/>
              <a:t>.</a:t>
            </a:r>
            <a:r>
              <a:rPr lang="zh-CN" altLang="en-US" dirty="0"/>
              <a:t>条例名称</a:t>
            </a:r>
            <a:r>
              <a:rPr lang="en-US" altLang="zh-CN" dirty="0"/>
              <a:t>.</a:t>
            </a:r>
            <a:r>
              <a:rPr lang="zh-CN" altLang="en-US" dirty="0"/>
              <a:t>发布日期</a:t>
            </a:r>
          </a:p>
          <a:p>
            <a:pPr lvl="0"/>
            <a:r>
              <a:rPr lang="zh-CN" altLang="en-US" dirty="0"/>
              <a:t>译著：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原著作者</a:t>
            </a:r>
            <a:r>
              <a:rPr lang="en-US" altLang="zh-CN" dirty="0"/>
              <a:t>. 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译者，译</a:t>
            </a:r>
            <a:r>
              <a:rPr lang="en-US" altLang="zh-CN" dirty="0"/>
              <a:t>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</a:p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</a:p>
        </p:txBody>
      </p:sp>
      <p:pic>
        <p:nvPicPr>
          <p:cNvPr id="51" name="图片 46">
            <a:extLst>
              <a:ext uri="{FF2B5EF4-FFF2-40B4-BE49-F238E27FC236}">
                <a16:creationId xmlns:a16="http://schemas.microsoft.com/office/drawing/2014/main" id="{396D64B1-7BBE-4DE3-B006-2EC8436FA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6" r="39374"/>
          <a:stretch/>
        </p:blipFill>
        <p:spPr>
          <a:xfrm>
            <a:off x="6268740" y="1"/>
            <a:ext cx="2875261" cy="6538723"/>
          </a:xfrm>
          <a:prstGeom prst="rect">
            <a:avLst/>
          </a:prstGeom>
          <a:effectLst>
            <a:outerShdw blurRad="165100" dist="38100" sx="102000" sy="102000" algn="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246A669A-C4B1-47EA-A2B9-D28F3373F079}"/>
              </a:ext>
            </a:extLst>
          </p:cNvPr>
          <p:cNvSpPr/>
          <p:nvPr userDrawn="1"/>
        </p:nvSpPr>
        <p:spPr>
          <a:xfrm>
            <a:off x="0" y="6509614"/>
            <a:ext cx="9144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C792850-514E-41E9-ADD3-BBB133A8041A}"/>
              </a:ext>
            </a:extLst>
          </p:cNvPr>
          <p:cNvSpPr/>
          <p:nvPr userDrawn="1"/>
        </p:nvSpPr>
        <p:spPr>
          <a:xfrm>
            <a:off x="6228239" y="949115"/>
            <a:ext cx="81000" cy="108000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7C6330B-A71C-46EC-9039-FB843CED1568}"/>
              </a:ext>
            </a:extLst>
          </p:cNvPr>
          <p:cNvCxnSpPr>
            <a:endCxn id="53" idx="0"/>
          </p:cNvCxnSpPr>
          <p:nvPr userDrawn="1"/>
        </p:nvCxnSpPr>
        <p:spPr>
          <a:xfrm>
            <a:off x="6268739" y="1"/>
            <a:ext cx="0" cy="94911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0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97054-A84C-4E2C-B8A6-2FF41428C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761366"/>
            <a:ext cx="2023110" cy="6610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9097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使用说明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179077-F6A1-4600-BC2B-77F28DD1568B}"/>
              </a:ext>
            </a:extLst>
          </p:cNvPr>
          <p:cNvSpPr txBox="1"/>
          <p:nvPr userDrawn="1"/>
        </p:nvSpPr>
        <p:spPr>
          <a:xfrm>
            <a:off x="662940" y="1717041"/>
            <a:ext cx="7940040" cy="200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99097D"/>
                </a:solidFill>
              </a:rPr>
              <a:t>模板中的图片未经作者授权者禁止商用；非商业用途请放心使用。</a:t>
            </a:r>
            <a:endParaRPr lang="en-US" altLang="zh-CN" sz="1050" dirty="0">
              <a:solidFill>
                <a:srgbClr val="99097D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99097D"/>
                </a:solidFill>
              </a:rPr>
              <a:t>请自行安装本模板所需字体：中文（思源黑体 </a:t>
            </a:r>
            <a:r>
              <a:rPr lang="en-US" altLang="zh-CN" sz="1050" dirty="0">
                <a:solidFill>
                  <a:srgbClr val="99097D"/>
                </a:solidFill>
              </a:rPr>
              <a:t>CN Bold</a:t>
            </a:r>
            <a:r>
              <a:rPr lang="zh-CN" altLang="en-US" sz="1050" dirty="0">
                <a:solidFill>
                  <a:srgbClr val="99097D"/>
                </a:solidFill>
              </a:rPr>
              <a:t>、思源黑体 </a:t>
            </a:r>
            <a:r>
              <a:rPr lang="en-US" altLang="zh-CN" sz="1050" dirty="0">
                <a:solidFill>
                  <a:srgbClr val="99097D"/>
                </a:solidFill>
              </a:rPr>
              <a:t>CN Normal</a:t>
            </a:r>
            <a:r>
              <a:rPr lang="zh-CN" altLang="en-US" sz="1050" dirty="0">
                <a:solidFill>
                  <a:srgbClr val="99097D"/>
                </a:solidFill>
              </a:rPr>
              <a:t>）、英文（等线）。之后取消嵌入字体可大幅缩减演示文档占用的储存空间。</a:t>
            </a:r>
            <a:endParaRPr lang="en-US" altLang="zh-CN" sz="1050" dirty="0">
              <a:solidFill>
                <a:srgbClr val="99097D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99097D"/>
                </a:solidFill>
              </a:rPr>
              <a:t>建议使用</a:t>
            </a:r>
            <a:r>
              <a:rPr lang="en-US" altLang="zh-CN" sz="1050" dirty="0">
                <a:solidFill>
                  <a:srgbClr val="99097D"/>
                </a:solidFill>
              </a:rPr>
              <a:t>Microsoft Office 2016</a:t>
            </a:r>
            <a:r>
              <a:rPr lang="zh-CN" altLang="en-US" sz="1050" dirty="0">
                <a:solidFill>
                  <a:srgbClr val="99097D"/>
                </a:solidFill>
              </a:rPr>
              <a:t>及以上版本，否则部分动画效果、图片效果无法正常显示，可在校园网环境下登陆</a:t>
            </a:r>
            <a:r>
              <a:rPr lang="en-US" altLang="zh-CN" sz="1050" dirty="0">
                <a:solidFill>
                  <a:srgbClr val="99097D"/>
                </a:solidFill>
              </a:rPr>
              <a:t>kms.nju.edu.cn</a:t>
            </a:r>
            <a:r>
              <a:rPr lang="zh-CN" altLang="en-US" sz="1050" dirty="0">
                <a:solidFill>
                  <a:srgbClr val="99097D"/>
                </a:solidFill>
              </a:rPr>
              <a:t>下载。</a:t>
            </a:r>
            <a:r>
              <a:rPr lang="en-US" altLang="zh-CN" sz="1050" dirty="0">
                <a:solidFill>
                  <a:srgbClr val="99097D"/>
                </a:solidFill>
              </a:rPr>
              <a:t>2019</a:t>
            </a:r>
            <a:r>
              <a:rPr lang="zh-CN" altLang="en-US" sz="1050" dirty="0">
                <a:solidFill>
                  <a:srgbClr val="99097D"/>
                </a:solidFill>
              </a:rPr>
              <a:t>版安装方法见</a:t>
            </a:r>
            <a:r>
              <a:rPr lang="en-US" altLang="zh-CN" sz="1050" dirty="0">
                <a:solidFill>
                  <a:srgbClr val="99097D"/>
                </a:solidFill>
              </a:rPr>
              <a:t>NIC</a:t>
            </a:r>
            <a:r>
              <a:rPr lang="zh-CN" altLang="en-US" sz="1050" dirty="0">
                <a:solidFill>
                  <a:srgbClr val="99097D"/>
                </a:solidFill>
              </a:rPr>
              <a:t>在小百合的教程。建议在教室演示时使用自己的笔记本电脑，以确保版本不会太低。</a:t>
            </a:r>
            <a:endParaRPr lang="en-US" altLang="zh-CN" sz="1050" dirty="0">
              <a:solidFill>
                <a:srgbClr val="99097D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99097D"/>
                </a:solidFill>
              </a:rPr>
              <a:t>所有素材和页面布局都可以自行更改，例如：如果内容大纲要点超过</a:t>
            </a:r>
            <a:r>
              <a:rPr lang="en-US" altLang="zh-CN" sz="1050" dirty="0">
                <a:solidFill>
                  <a:srgbClr val="99097D"/>
                </a:solidFill>
              </a:rPr>
              <a:t>4</a:t>
            </a:r>
            <a:r>
              <a:rPr lang="zh-CN" altLang="en-US" sz="1050" dirty="0">
                <a:solidFill>
                  <a:srgbClr val="99097D"/>
                </a:solidFill>
              </a:rPr>
              <a:t>点，可复制模板中一点的样式后自行排版。</a:t>
            </a:r>
            <a:endParaRPr lang="en-US" altLang="zh-CN" sz="1050" dirty="0">
              <a:solidFill>
                <a:srgbClr val="99097D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99097D"/>
                </a:solidFill>
              </a:rPr>
              <a:t>著作权与署名权归作者所有，严禁侵权。</a:t>
            </a:r>
            <a:endParaRPr lang="en-US" altLang="zh-CN" sz="1050" dirty="0">
              <a:solidFill>
                <a:srgbClr val="99097D"/>
              </a:solidFill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99097D"/>
                </a:solidFill>
              </a:rPr>
              <a:t>未尽事宜解释权归作者所有，如有疑问欢迎在本模板发布之日起两年内通过电子邮件与作者（</a:t>
            </a:r>
            <a:r>
              <a:rPr lang="en-US" altLang="zh-CN" sz="1050" dirty="0">
                <a:solidFill>
                  <a:srgbClr val="99097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cnstarrywei@smail.nju.edu.cn</a:t>
            </a:r>
            <a:r>
              <a:rPr lang="zh-CN" altLang="en-US" sz="1050" dirty="0">
                <a:solidFill>
                  <a:srgbClr val="99097D"/>
                </a:solidFill>
              </a:rPr>
              <a:t>）联系。</a:t>
            </a:r>
            <a:endParaRPr lang="en-US" altLang="zh-CN" sz="1050" dirty="0">
              <a:solidFill>
                <a:srgbClr val="99097D"/>
              </a:solidFill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B99D4FC3-E7E3-4812-B661-AE77620F13FA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382091" y="6316838"/>
            <a:ext cx="8379818" cy="1500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68569" tIns="34285" rIns="68569" bIns="34285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85574" eaLnBrk="0" hangingPunct="0"/>
            <a:r>
              <a:rPr lang="en-US" sz="525" dirty="0">
                <a:solidFill>
                  <a:srgbClr val="99097D">
                    <a:alpha val="99000"/>
                  </a:srgbClr>
                </a:solidFill>
                <a:cs typeface="Arial" charset="0"/>
              </a:rPr>
              <a:t>© </a:t>
            </a:r>
            <a:r>
              <a:rPr lang="en-US" sz="525" dirty="0" err="1">
                <a:solidFill>
                  <a:srgbClr val="99097D">
                    <a:alpha val="99000"/>
                  </a:srgbClr>
                </a:solidFill>
                <a:cs typeface="Arial" charset="0"/>
              </a:rPr>
              <a:t>Xincheng</a:t>
            </a:r>
            <a:r>
              <a:rPr lang="en-US" sz="525" dirty="0">
                <a:solidFill>
                  <a:srgbClr val="99097D">
                    <a:alpha val="99000"/>
                  </a:srgbClr>
                </a:solidFill>
                <a:cs typeface="Arial" charset="0"/>
              </a:rPr>
              <a:t> Wei</a:t>
            </a:r>
          </a:p>
        </p:txBody>
      </p:sp>
    </p:spTree>
    <p:extLst>
      <p:ext uri="{BB962C8B-B14F-4D97-AF65-F5344CB8AC3E}">
        <p14:creationId xmlns:p14="http://schemas.microsoft.com/office/powerpoint/2010/main" val="14881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7" descr="spi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37315"/>
            <a:ext cx="3586163" cy="420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8835" name="Picture 8" descr="spi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6437315"/>
            <a:ext cx="3586163" cy="420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8836" name="Picture 9" descr="spires"/>
          <p:cNvPicPr>
            <a:picLocks noChangeAspect="1"/>
          </p:cNvPicPr>
          <p:nvPr/>
        </p:nvPicPr>
        <p:blipFill>
          <a:blip r:embed="rId2"/>
          <a:srcRect r="44754"/>
          <a:stretch>
            <a:fillRect/>
          </a:stretch>
        </p:blipFill>
        <p:spPr>
          <a:xfrm>
            <a:off x="7162800" y="6437315"/>
            <a:ext cx="1981200" cy="42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2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spcBef>
                <a:spcPct val="0"/>
              </a:spcBef>
              <a:buClrTx/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18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14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4"/>
            <a:ext cx="1051501" cy="1541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3"/>
            <a:ext cx="5305759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57189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63030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0330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514" y="1581152"/>
            <a:ext cx="3811587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581152"/>
            <a:ext cx="3811588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74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42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62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8732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83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1764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152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33425"/>
            <a:ext cx="1944688" cy="5430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64" y="733425"/>
            <a:ext cx="5684837" cy="5430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305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树, 天空, 建筑物&#10;&#10;描述已自动生成">
            <a:extLst>
              <a:ext uri="{FF2B5EF4-FFF2-40B4-BE49-F238E27FC236}">
                <a16:creationId xmlns:a16="http://schemas.microsoft.com/office/drawing/2014/main" id="{585D71D1-2B19-43EB-89FB-35004BB8E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/>
        </p:blipFill>
        <p:spPr>
          <a:xfrm>
            <a:off x="-849" y="-5116"/>
            <a:ext cx="9144000" cy="68631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3181E5-9E2B-4041-88A5-63735818B34F}"/>
              </a:ext>
            </a:extLst>
          </p:cNvPr>
          <p:cNvSpPr/>
          <p:nvPr userDrawn="1"/>
        </p:nvSpPr>
        <p:spPr>
          <a:xfrm>
            <a:off x="0" y="0"/>
            <a:ext cx="9144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95000"/>
                </a:schemeClr>
              </a:gs>
              <a:gs pos="33000">
                <a:schemeClr val="bg1">
                  <a:alpha val="95000"/>
                </a:schemeClr>
              </a:gs>
              <a:gs pos="50000">
                <a:schemeClr val="bg1">
                  <a:alpha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309B8FA-939D-4FE9-8676-C299278783BA}"/>
              </a:ext>
            </a:extLst>
          </p:cNvPr>
          <p:cNvSpPr/>
          <p:nvPr userDrawn="1"/>
        </p:nvSpPr>
        <p:spPr>
          <a:xfrm>
            <a:off x="3955679" y="1162652"/>
            <a:ext cx="1188000" cy="158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50000">
                <a:srgbClr val="FFFFFF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15900" sx="105000" sy="10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EC4F1C4-C6B4-4D43-8C7C-ED65B7A234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1" y="884536"/>
            <a:ext cx="1555556" cy="2224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rgbClr val="9E008B"/>
                </a:solidFill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9B77E366-D3ED-49AA-9EA7-4BF4F394D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22479" y="3303387"/>
            <a:ext cx="4499043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2700" b="1" spc="45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单击此处添加节标题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1F1B2B13-637E-41D6-9496-7A875BA62F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194" y="5757673"/>
            <a:ext cx="3086100" cy="78105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B0DA858-59CE-4612-8194-FE4C640D71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9479" y="5262373"/>
            <a:ext cx="3086100" cy="12763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8A9C213-3BE7-4E58-AF5B-F6CA18CF0F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60" y="5739984"/>
            <a:ext cx="1118681" cy="726296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73C80856-8AEC-471A-84DC-DCBE4E7EB25A}"/>
              </a:ext>
            </a:extLst>
          </p:cNvPr>
          <p:cNvGrpSpPr/>
          <p:nvPr userDrawn="1"/>
        </p:nvGrpSpPr>
        <p:grpSpPr>
          <a:xfrm>
            <a:off x="2268976" y="3935857"/>
            <a:ext cx="4552546" cy="192918"/>
            <a:chOff x="4399588" y="4016383"/>
            <a:chExt cx="3352853" cy="86344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9F85F6F-4EE2-474A-93D8-C2D0CDA543CD}"/>
                </a:ext>
              </a:extLst>
            </p:cNvPr>
            <p:cNvSpPr/>
            <p:nvPr userDrawn="1"/>
          </p:nvSpPr>
          <p:spPr>
            <a:xfrm>
              <a:off x="4437741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D4644B8E-4304-4CDF-AF67-AE6C25587C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226FBB8A-B00C-4136-97A3-6351F14F69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949115"/>
            <a:ext cx="3003630" cy="502015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D7BF111-6AEE-4722-BD73-6376F1AB166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815" y="949115"/>
            <a:ext cx="3003630" cy="5020152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246A669A-C4B1-47EA-A2B9-D28F3373F079}"/>
              </a:ext>
            </a:extLst>
          </p:cNvPr>
          <p:cNvSpPr/>
          <p:nvPr userDrawn="1"/>
        </p:nvSpPr>
        <p:spPr>
          <a:xfrm>
            <a:off x="0" y="6509614"/>
            <a:ext cx="9144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文本占位符 7">
            <a:extLst>
              <a:ext uri="{FF2B5EF4-FFF2-40B4-BE49-F238E27FC236}">
                <a16:creationId xmlns:a16="http://schemas.microsoft.com/office/drawing/2014/main" id="{6CBF79CF-3624-43AA-B2C7-843FA8855C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7432" y="4168827"/>
            <a:ext cx="4049138" cy="366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1500" b="0" spc="225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TITLE OF SECTION GOES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33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70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7" descr="spi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7313"/>
            <a:ext cx="3586163" cy="420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8835" name="Picture 8" descr="spi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437313"/>
            <a:ext cx="3586163" cy="420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8836" name="Picture 9" descr="spires"/>
          <p:cNvPicPr>
            <a:picLocks noChangeAspect="1"/>
          </p:cNvPicPr>
          <p:nvPr/>
        </p:nvPicPr>
        <p:blipFill>
          <a:blip r:embed="rId2"/>
          <a:srcRect r="44754"/>
          <a:stretch>
            <a:fillRect/>
          </a:stretch>
        </p:blipFill>
        <p:spPr>
          <a:xfrm>
            <a:off x="7162800" y="6437313"/>
            <a:ext cx="1981200" cy="42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spcBef>
                <a:spcPct val="0"/>
              </a:spcBef>
              <a:buClrTx/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661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840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08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513" y="1581150"/>
            <a:ext cx="3811587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581150"/>
            <a:ext cx="3811588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38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889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96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75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503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18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502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33425"/>
            <a:ext cx="1944688" cy="5430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63" y="733425"/>
            <a:ext cx="5684837" cy="5430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56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树, 天空, 建筑物&#10;&#10;描述已自动生成">
            <a:extLst>
              <a:ext uri="{FF2B5EF4-FFF2-40B4-BE49-F238E27FC236}">
                <a16:creationId xmlns:a16="http://schemas.microsoft.com/office/drawing/2014/main" id="{585D71D1-2B19-43EB-89FB-35004BB8E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/>
        </p:blipFill>
        <p:spPr>
          <a:xfrm>
            <a:off x="-849" y="-5116"/>
            <a:ext cx="9144000" cy="68631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3181E5-9E2B-4041-88A5-63735818B34F}"/>
              </a:ext>
            </a:extLst>
          </p:cNvPr>
          <p:cNvSpPr/>
          <p:nvPr userDrawn="1"/>
        </p:nvSpPr>
        <p:spPr>
          <a:xfrm>
            <a:off x="0" y="0"/>
            <a:ext cx="9144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95000"/>
                </a:schemeClr>
              </a:gs>
              <a:gs pos="33000">
                <a:schemeClr val="bg1">
                  <a:alpha val="95000"/>
                </a:schemeClr>
              </a:gs>
              <a:gs pos="50000">
                <a:schemeClr val="bg1">
                  <a:alpha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309B8FA-939D-4FE9-8676-C299278783BA}"/>
              </a:ext>
            </a:extLst>
          </p:cNvPr>
          <p:cNvSpPr/>
          <p:nvPr userDrawn="1"/>
        </p:nvSpPr>
        <p:spPr>
          <a:xfrm>
            <a:off x="3955679" y="1162652"/>
            <a:ext cx="1188000" cy="158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50000">
                <a:srgbClr val="FFFFFF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15900" sx="105000" sy="10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EC4F1C4-C6B4-4D43-8C7C-ED65B7A234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1" y="884536"/>
            <a:ext cx="1555556" cy="2224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7200" b="1">
                <a:solidFill>
                  <a:srgbClr val="9E008B"/>
                </a:solidFill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9B77E366-D3ED-49AA-9EA7-4BF4F394D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22479" y="3303387"/>
            <a:ext cx="4499043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2700" b="1" spc="45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单击此处添加节标题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1F1B2B13-637E-41D6-9496-7A875BA62F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194" y="5757673"/>
            <a:ext cx="3086100" cy="78105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B0DA858-59CE-4612-8194-FE4C640D71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9479" y="5262373"/>
            <a:ext cx="3086100" cy="12763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8A9C213-3BE7-4E58-AF5B-F6CA18CF0F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60" y="5739984"/>
            <a:ext cx="1118681" cy="726296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73C80856-8AEC-471A-84DC-DCBE4E7EB25A}"/>
              </a:ext>
            </a:extLst>
          </p:cNvPr>
          <p:cNvGrpSpPr/>
          <p:nvPr userDrawn="1"/>
        </p:nvGrpSpPr>
        <p:grpSpPr>
          <a:xfrm>
            <a:off x="2268976" y="3935857"/>
            <a:ext cx="4552546" cy="192918"/>
            <a:chOff x="4399588" y="4016383"/>
            <a:chExt cx="3352853" cy="86344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9F85F6F-4EE2-474A-93D8-C2D0CDA543CD}"/>
                </a:ext>
              </a:extLst>
            </p:cNvPr>
            <p:cNvSpPr/>
            <p:nvPr userDrawn="1"/>
          </p:nvSpPr>
          <p:spPr>
            <a:xfrm>
              <a:off x="4437741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D4644B8E-4304-4CDF-AF67-AE6C25587C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226FBB8A-B00C-4136-97A3-6351F14F69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949115"/>
            <a:ext cx="3003630" cy="502015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D7BF111-6AEE-4722-BD73-6376F1AB166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815" y="949115"/>
            <a:ext cx="3003630" cy="5020152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246A669A-C4B1-47EA-A2B9-D28F3373F079}"/>
              </a:ext>
            </a:extLst>
          </p:cNvPr>
          <p:cNvSpPr/>
          <p:nvPr userDrawn="1"/>
        </p:nvSpPr>
        <p:spPr>
          <a:xfrm>
            <a:off x="0" y="6509614"/>
            <a:ext cx="9144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文本占位符 7">
            <a:extLst>
              <a:ext uri="{FF2B5EF4-FFF2-40B4-BE49-F238E27FC236}">
                <a16:creationId xmlns:a16="http://schemas.microsoft.com/office/drawing/2014/main" id="{6CBF79CF-3624-43AA-B2C7-843FA8855C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7432" y="4168827"/>
            <a:ext cx="4049138" cy="366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1500" b="0" spc="225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TITLE OF SECTION GOES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98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7" descr="spi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7313"/>
            <a:ext cx="3586163" cy="420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8835" name="Picture 8" descr="spi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437313"/>
            <a:ext cx="3586163" cy="420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8836" name="Picture 9" descr="spires"/>
          <p:cNvPicPr>
            <a:picLocks noChangeAspect="1"/>
          </p:cNvPicPr>
          <p:nvPr/>
        </p:nvPicPr>
        <p:blipFill>
          <a:blip r:embed="rId2"/>
          <a:srcRect r="44754"/>
          <a:stretch>
            <a:fillRect/>
          </a:stretch>
        </p:blipFill>
        <p:spPr>
          <a:xfrm>
            <a:off x="7162800" y="6437313"/>
            <a:ext cx="1981200" cy="42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spcBef>
                <a:spcPct val="0"/>
              </a:spcBef>
              <a:buClrTx/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65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5150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4674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8513" y="1581150"/>
            <a:ext cx="3811587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581150"/>
            <a:ext cx="3811588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3540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170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227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784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6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884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839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514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33425"/>
            <a:ext cx="1944688" cy="5430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163" y="733425"/>
            <a:ext cx="5684837" cy="5430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68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8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4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63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3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1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13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44" userDrawn="1">
          <p15:clr>
            <a:srgbClr val="F26B43"/>
          </p15:clr>
        </p15:guide>
        <p15:guide id="4" pos="5616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72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6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7" r:id="rId12"/>
    <p:sldLayoutId id="2147483662" r:id="rId13"/>
    <p:sldLayoutId id="2147483665" r:id="rId14"/>
    <p:sldLayoutId id="2147483666" r:id="rId15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>
          <a:xfrm>
            <a:off x="0" y="6435725"/>
            <a:ext cx="9144000" cy="420688"/>
            <a:chOff x="0" y="4054"/>
            <a:chExt cx="5760" cy="265"/>
          </a:xfrm>
        </p:grpSpPr>
        <p:pic>
          <p:nvPicPr>
            <p:cNvPr id="1037" name="Picture 3" descr="spires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4054"/>
              <a:ext cx="2259" cy="2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8" name="Picture 4" descr="spires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56" y="4054"/>
              <a:ext cx="2259" cy="2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9" name="Picture 5" descr="spires"/>
            <p:cNvPicPr>
              <a:picLocks noChangeAspect="1"/>
            </p:cNvPicPr>
            <p:nvPr/>
          </p:nvPicPr>
          <p:blipFill>
            <a:blip r:embed="rId14"/>
            <a:srcRect r="44754"/>
            <a:stretch>
              <a:fillRect/>
            </a:stretch>
          </p:blipFill>
          <p:spPr>
            <a:xfrm>
              <a:off x="4512" y="4054"/>
              <a:ext cx="1248" cy="26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15142" name="Rectangle 6"/>
          <p:cNvSpPr>
            <a:spLocks noChangeArrowheads="1"/>
          </p:cNvSpPr>
          <p:nvPr/>
        </p:nvSpPr>
        <p:spPr bwMode="auto">
          <a:xfrm>
            <a:off x="0" y="3313584"/>
            <a:ext cx="218330" cy="230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•"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+mn-ea"/>
              <a:cs typeface="+mn-cs"/>
            </a:endParaRPr>
          </a:p>
        </p:txBody>
      </p:sp>
      <p:sp>
        <p:nvSpPr>
          <p:cNvPr id="1115143" name="Rectangle 7"/>
          <p:cNvSpPr>
            <a:spLocks noChangeArrowheads="1"/>
          </p:cNvSpPr>
          <p:nvPr/>
        </p:nvSpPr>
        <p:spPr bwMode="auto">
          <a:xfrm>
            <a:off x="609600" y="159221"/>
            <a:ext cx="8534400" cy="230832"/>
          </a:xfrm>
          <a:prstGeom prst="rect">
            <a:avLst/>
          </a:prstGeom>
          <a:solidFill>
            <a:srgbClr val="00003F">
              <a:alpha val="50000"/>
            </a:srgbClr>
          </a:solidFill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•"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+mn-ea"/>
              <a:cs typeface="+mn-cs"/>
            </a:endParaRPr>
          </a:p>
        </p:txBody>
      </p:sp>
      <p:sp>
        <p:nvSpPr>
          <p:cNvPr id="1115144" name="Rectangle 8"/>
          <p:cNvSpPr>
            <a:spLocks noChangeArrowheads="1"/>
          </p:cNvSpPr>
          <p:nvPr/>
        </p:nvSpPr>
        <p:spPr bwMode="auto">
          <a:xfrm>
            <a:off x="0" y="3313584"/>
            <a:ext cx="218330" cy="230832"/>
          </a:xfrm>
          <a:prstGeom prst="rect">
            <a:avLst/>
          </a:prstGeom>
          <a:solidFill>
            <a:srgbClr val="00003F">
              <a:alpha val="50000"/>
            </a:srgbClr>
          </a:solidFill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•"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+mn-ea"/>
              <a:cs typeface="+mn-cs"/>
            </a:endParaRPr>
          </a:p>
        </p:txBody>
      </p:sp>
      <p:sp>
        <p:nvSpPr>
          <p:cNvPr id="1030" name="Rectangle 9"/>
          <p:cNvSpPr>
            <a:spLocks noGrp="1"/>
          </p:cNvSpPr>
          <p:nvPr>
            <p:ph type="title"/>
          </p:nvPr>
        </p:nvSpPr>
        <p:spPr>
          <a:xfrm>
            <a:off x="792164" y="733427"/>
            <a:ext cx="7775575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31" name="Rectangle 10"/>
          <p:cNvSpPr>
            <a:spLocks noGrp="1"/>
          </p:cNvSpPr>
          <p:nvPr>
            <p:ph type="body" idx="1"/>
          </p:nvPr>
        </p:nvSpPr>
        <p:spPr>
          <a:xfrm>
            <a:off x="798514" y="1581152"/>
            <a:ext cx="7775575" cy="45831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11514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7088" y="6165850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11514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buClrTx/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11514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115150" name="Text Box 14"/>
          <p:cNvSpPr txBox="1">
            <a:spLocks noChangeArrowheads="1"/>
          </p:cNvSpPr>
          <p:nvPr/>
        </p:nvSpPr>
        <p:spPr bwMode="auto">
          <a:xfrm>
            <a:off x="830264" y="6235701"/>
            <a:ext cx="184731" cy="2154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959597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pic>
        <p:nvPicPr>
          <p:cNvPr id="1036" name="Picture 15" descr="crest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1" y="76200"/>
            <a:ext cx="512763" cy="6096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7067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21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0000"/>
        </a:spcAft>
        <a:buClr>
          <a:srgbClr val="006F6C"/>
        </a:buClr>
        <a:buSzPct val="120000"/>
        <a:buChar char="•"/>
        <a:defRPr sz="24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20000"/>
        </a:spcAft>
        <a:buChar char="–"/>
        <a:defRPr sz="2000">
          <a:solidFill>
            <a:schemeClr val="tx1"/>
          </a:solidFill>
          <a:latin typeface="+mn-lt"/>
          <a:ea typeface="MS PGothic" panose="020B060007020508020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20000"/>
        </a:spcAft>
        <a:buChar char="•"/>
        <a:defRPr>
          <a:solidFill>
            <a:schemeClr val="tx1"/>
          </a:solidFill>
          <a:latin typeface="+mn-lt"/>
          <a:ea typeface="MS PGothic" panose="020B060007020508020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20000"/>
        </a:spcAft>
        <a:buChar char="–"/>
        <a:defRPr>
          <a:solidFill>
            <a:schemeClr val="tx1"/>
          </a:solidFill>
          <a:latin typeface="+mn-lt"/>
          <a:ea typeface="MS PGothic" panose="020B060007020508020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5pPr>
      <a:lvl6pPr marL="25146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6pPr>
      <a:lvl7pPr marL="29718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7pPr>
      <a:lvl8pPr marL="34290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8pPr>
      <a:lvl9pPr marL="38862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>
          <a:xfrm>
            <a:off x="0" y="6435725"/>
            <a:ext cx="9144000" cy="420688"/>
            <a:chOff x="0" y="4054"/>
            <a:chExt cx="5760" cy="265"/>
          </a:xfrm>
        </p:grpSpPr>
        <p:pic>
          <p:nvPicPr>
            <p:cNvPr id="1037" name="Picture 3" descr="spires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4054"/>
              <a:ext cx="2259" cy="2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8" name="Picture 4" descr="spires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56" y="4054"/>
              <a:ext cx="2259" cy="2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9" name="Picture 5" descr="spires"/>
            <p:cNvPicPr>
              <a:picLocks noChangeAspect="1"/>
            </p:cNvPicPr>
            <p:nvPr/>
          </p:nvPicPr>
          <p:blipFill>
            <a:blip r:embed="rId14"/>
            <a:srcRect r="44754"/>
            <a:stretch>
              <a:fillRect/>
            </a:stretch>
          </p:blipFill>
          <p:spPr>
            <a:xfrm>
              <a:off x="4512" y="4054"/>
              <a:ext cx="1248" cy="26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15142" name="Rectangle 6"/>
          <p:cNvSpPr>
            <a:spLocks noChangeArrowheads="1"/>
          </p:cNvSpPr>
          <p:nvPr/>
        </p:nvSpPr>
        <p:spPr bwMode="auto">
          <a:xfrm>
            <a:off x="0" y="0"/>
            <a:ext cx="611188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•"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+mn-ea"/>
              <a:cs typeface="+mn-cs"/>
            </a:endParaRPr>
          </a:p>
        </p:txBody>
      </p:sp>
      <p:sp>
        <p:nvSpPr>
          <p:cNvPr id="1115143" name="Rectangle 7"/>
          <p:cNvSpPr>
            <a:spLocks noChangeArrowheads="1"/>
          </p:cNvSpPr>
          <p:nvPr/>
        </p:nvSpPr>
        <p:spPr bwMode="auto">
          <a:xfrm>
            <a:off x="609600" y="0"/>
            <a:ext cx="8534400" cy="549275"/>
          </a:xfrm>
          <a:prstGeom prst="rect">
            <a:avLst/>
          </a:prstGeom>
          <a:solidFill>
            <a:srgbClr val="00003F">
              <a:alpha val="50000"/>
            </a:srgbClr>
          </a:solidFill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•"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+mn-ea"/>
              <a:cs typeface="+mn-cs"/>
            </a:endParaRPr>
          </a:p>
        </p:txBody>
      </p:sp>
      <p:sp>
        <p:nvSpPr>
          <p:cNvPr id="1115144" name="Rectangle 8"/>
          <p:cNvSpPr>
            <a:spLocks noChangeArrowheads="1"/>
          </p:cNvSpPr>
          <p:nvPr/>
        </p:nvSpPr>
        <p:spPr bwMode="auto">
          <a:xfrm>
            <a:off x="0" y="0"/>
            <a:ext cx="611188" cy="6858000"/>
          </a:xfrm>
          <a:prstGeom prst="rect">
            <a:avLst/>
          </a:prstGeom>
          <a:solidFill>
            <a:srgbClr val="00003F">
              <a:alpha val="50000"/>
            </a:srgbClr>
          </a:solidFill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•"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+mn-ea"/>
              <a:cs typeface="+mn-cs"/>
            </a:endParaRPr>
          </a:p>
        </p:txBody>
      </p:sp>
      <p:sp>
        <p:nvSpPr>
          <p:cNvPr id="1030" name="Rectangle 9"/>
          <p:cNvSpPr>
            <a:spLocks noGrp="1"/>
          </p:cNvSpPr>
          <p:nvPr>
            <p:ph type="title"/>
          </p:nvPr>
        </p:nvSpPr>
        <p:spPr>
          <a:xfrm>
            <a:off x="792163" y="733425"/>
            <a:ext cx="7775575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31" name="Rectangle 10"/>
          <p:cNvSpPr>
            <a:spLocks noGrp="1"/>
          </p:cNvSpPr>
          <p:nvPr>
            <p:ph type="body" idx="1"/>
          </p:nvPr>
        </p:nvSpPr>
        <p:spPr>
          <a:xfrm>
            <a:off x="798513" y="1581150"/>
            <a:ext cx="7775575" cy="45831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11514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7088" y="6165850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FontTx/>
              <a:buNone/>
              <a:defRPr sz="140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1514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buClrTx/>
              <a:buFontTx/>
              <a:buNone/>
              <a:defRPr sz="140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1514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115150" name="Text Box 14"/>
          <p:cNvSpPr txBox="1">
            <a:spLocks noChangeArrowheads="1"/>
          </p:cNvSpPr>
          <p:nvPr/>
        </p:nvSpPr>
        <p:spPr bwMode="auto">
          <a:xfrm>
            <a:off x="830263" y="6235700"/>
            <a:ext cx="184150" cy="214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959597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pic>
        <p:nvPicPr>
          <p:cNvPr id="1036" name="Picture 15" descr="crest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" y="76200"/>
            <a:ext cx="512763" cy="6096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8058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46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0000"/>
        </a:spcAft>
        <a:buClr>
          <a:srgbClr val="006F6C"/>
        </a:buClr>
        <a:buSzPct val="120000"/>
        <a:buChar char="•"/>
        <a:defRPr sz="24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20000"/>
        </a:spcAft>
        <a:buChar char="–"/>
        <a:defRPr sz="2000">
          <a:solidFill>
            <a:schemeClr val="tx1"/>
          </a:solidFill>
          <a:latin typeface="+mn-lt"/>
          <a:ea typeface="MS PGothic" panose="020B060007020508020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20000"/>
        </a:spcAft>
        <a:buChar char="•"/>
        <a:defRPr>
          <a:solidFill>
            <a:schemeClr val="tx1"/>
          </a:solidFill>
          <a:latin typeface="+mn-lt"/>
          <a:ea typeface="MS PGothic" panose="020B060007020508020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20000"/>
        </a:spcAft>
        <a:buChar char="–"/>
        <a:defRPr>
          <a:solidFill>
            <a:schemeClr val="tx1"/>
          </a:solidFill>
          <a:latin typeface="+mn-lt"/>
          <a:ea typeface="MS PGothic" panose="020B060007020508020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5pPr>
      <a:lvl6pPr marL="25146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6pPr>
      <a:lvl7pPr marL="29718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7pPr>
      <a:lvl8pPr marL="34290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8pPr>
      <a:lvl9pPr marL="38862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>
          <a:xfrm>
            <a:off x="0" y="6435725"/>
            <a:ext cx="9144000" cy="420688"/>
            <a:chOff x="0" y="4054"/>
            <a:chExt cx="5760" cy="265"/>
          </a:xfrm>
        </p:grpSpPr>
        <p:pic>
          <p:nvPicPr>
            <p:cNvPr id="1037" name="Picture 3" descr="spires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4054"/>
              <a:ext cx="2259" cy="2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8" name="Picture 4" descr="spires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56" y="4054"/>
              <a:ext cx="2259" cy="26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9" name="Picture 5" descr="spires"/>
            <p:cNvPicPr>
              <a:picLocks noChangeAspect="1"/>
            </p:cNvPicPr>
            <p:nvPr/>
          </p:nvPicPr>
          <p:blipFill>
            <a:blip r:embed="rId13"/>
            <a:srcRect r="44754"/>
            <a:stretch>
              <a:fillRect/>
            </a:stretch>
          </p:blipFill>
          <p:spPr>
            <a:xfrm>
              <a:off x="4512" y="4054"/>
              <a:ext cx="1248" cy="26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15142" name="Rectangle 6"/>
          <p:cNvSpPr>
            <a:spLocks noChangeArrowheads="1"/>
          </p:cNvSpPr>
          <p:nvPr/>
        </p:nvSpPr>
        <p:spPr bwMode="auto">
          <a:xfrm>
            <a:off x="0" y="0"/>
            <a:ext cx="611188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•"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+mn-ea"/>
              <a:cs typeface="+mn-cs"/>
            </a:endParaRPr>
          </a:p>
        </p:txBody>
      </p:sp>
      <p:sp>
        <p:nvSpPr>
          <p:cNvPr id="1115143" name="Rectangle 7"/>
          <p:cNvSpPr>
            <a:spLocks noChangeArrowheads="1"/>
          </p:cNvSpPr>
          <p:nvPr/>
        </p:nvSpPr>
        <p:spPr bwMode="auto">
          <a:xfrm>
            <a:off x="609600" y="0"/>
            <a:ext cx="8534400" cy="549275"/>
          </a:xfrm>
          <a:prstGeom prst="rect">
            <a:avLst/>
          </a:prstGeom>
          <a:solidFill>
            <a:srgbClr val="00003F">
              <a:alpha val="50000"/>
            </a:srgbClr>
          </a:solidFill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•"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+mn-ea"/>
              <a:cs typeface="+mn-cs"/>
            </a:endParaRPr>
          </a:p>
        </p:txBody>
      </p:sp>
      <p:sp>
        <p:nvSpPr>
          <p:cNvPr id="1115144" name="Rectangle 8"/>
          <p:cNvSpPr>
            <a:spLocks noChangeArrowheads="1"/>
          </p:cNvSpPr>
          <p:nvPr/>
        </p:nvSpPr>
        <p:spPr bwMode="auto">
          <a:xfrm>
            <a:off x="0" y="0"/>
            <a:ext cx="611188" cy="6858000"/>
          </a:xfrm>
          <a:prstGeom prst="rect">
            <a:avLst/>
          </a:prstGeom>
          <a:solidFill>
            <a:srgbClr val="00003F">
              <a:alpha val="50000"/>
            </a:srgbClr>
          </a:solidFill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•"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+mn-ea"/>
              <a:cs typeface="+mn-cs"/>
            </a:endParaRPr>
          </a:p>
        </p:txBody>
      </p:sp>
      <p:sp>
        <p:nvSpPr>
          <p:cNvPr id="1030" name="Rectangle 9"/>
          <p:cNvSpPr>
            <a:spLocks noGrp="1"/>
          </p:cNvSpPr>
          <p:nvPr>
            <p:ph type="title"/>
          </p:nvPr>
        </p:nvSpPr>
        <p:spPr>
          <a:xfrm>
            <a:off x="792163" y="733425"/>
            <a:ext cx="7775575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31" name="Rectangle 10"/>
          <p:cNvSpPr>
            <a:spLocks noGrp="1"/>
          </p:cNvSpPr>
          <p:nvPr>
            <p:ph type="body" idx="1"/>
          </p:nvPr>
        </p:nvSpPr>
        <p:spPr>
          <a:xfrm>
            <a:off x="798513" y="1581150"/>
            <a:ext cx="7775575" cy="45831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11514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7088" y="6165850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ClrTx/>
              <a:buFontTx/>
              <a:buNone/>
              <a:defRPr sz="140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1514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buClrTx/>
              <a:buFontTx/>
              <a:buNone/>
              <a:defRPr sz="140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1514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  <a:buClrTx/>
              <a:buNone/>
            </a:pPr>
            <a:r>
              <a:rPr lang="en-US" altLang="zh-CN" dirty="0"/>
              <a:t> </a:t>
            </a: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  <a:t>‹#›</a:t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115150" name="Text Box 14"/>
          <p:cNvSpPr txBox="1">
            <a:spLocks noChangeArrowheads="1"/>
          </p:cNvSpPr>
          <p:nvPr/>
        </p:nvSpPr>
        <p:spPr bwMode="auto">
          <a:xfrm>
            <a:off x="830263" y="6235700"/>
            <a:ext cx="184150" cy="214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959597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pic>
        <p:nvPicPr>
          <p:cNvPr id="1036" name="Picture 15" descr="crest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" y="76200"/>
            <a:ext cx="512763" cy="6096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6585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6F6C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0000"/>
        </a:spcAft>
        <a:buClr>
          <a:srgbClr val="006F6C"/>
        </a:buClr>
        <a:buSzPct val="120000"/>
        <a:buChar char="•"/>
        <a:defRPr sz="24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20000"/>
        </a:spcAft>
        <a:buChar char="–"/>
        <a:defRPr sz="2000">
          <a:solidFill>
            <a:schemeClr val="tx1"/>
          </a:solidFill>
          <a:latin typeface="+mn-lt"/>
          <a:ea typeface="MS PGothic" panose="020B060007020508020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20000"/>
        </a:spcAft>
        <a:buChar char="•"/>
        <a:defRPr>
          <a:solidFill>
            <a:schemeClr val="tx1"/>
          </a:solidFill>
          <a:latin typeface="+mn-lt"/>
          <a:ea typeface="MS PGothic" panose="020B060007020508020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20000"/>
        </a:spcAft>
        <a:buChar char="–"/>
        <a:defRPr>
          <a:solidFill>
            <a:schemeClr val="tx1"/>
          </a:solidFill>
          <a:latin typeface="+mn-lt"/>
          <a:ea typeface="MS PGothic" panose="020B060007020508020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5pPr>
      <a:lvl6pPr marL="25146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6pPr>
      <a:lvl7pPr marL="29718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7pPr>
      <a:lvl8pPr marL="34290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8pPr>
      <a:lvl9pPr marL="3886200" indent="-228600" algn="l" rtl="0" fontAlgn="base">
        <a:spcBef>
          <a:spcPct val="20000"/>
        </a:spcBef>
        <a:spcAft>
          <a:spcPct val="20000"/>
        </a:spcAft>
        <a:buChar char="»"/>
        <a:defRPr>
          <a:solidFill>
            <a:schemeClr val="tx1"/>
          </a:solidFill>
          <a:latin typeface="+mn-lt"/>
          <a:ea typeface="MS PGothic" panose="020B060007020508020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haoyz@nju.edu.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hyperlink" Target="mailto:mushmnot@gmail.com" TargetMode="External"/><Relationship Id="rId5" Type="http://schemas.openxmlformats.org/officeDocument/2006/relationships/hyperlink" Target="mailto:mg21370034@smail.nju.edu.cn" TargetMode="External"/><Relationship Id="rId4" Type="http://schemas.openxmlformats.org/officeDocument/2006/relationships/hyperlink" Target="mailto:mg21370004@smail.nju.edu.c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87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ctrTitle"/>
          </p:nvPr>
        </p:nvSpPr>
        <p:spPr>
          <a:xfrm>
            <a:off x="789506" y="1699801"/>
            <a:ext cx="7680960" cy="1469607"/>
          </a:xfrm>
        </p:spPr>
        <p:txBody>
          <a:bodyPr vert="horz" wrap="square" lIns="91440" tIns="45720" rIns="91440" bIns="45720" anchor="ctr"/>
          <a:lstStyle/>
          <a:p>
            <a:pPr algn="ctr">
              <a:buClrTx/>
              <a:buSzTx/>
              <a:buFontTx/>
            </a:pPr>
            <a:br>
              <a:rPr lang="en-US" altLang="zh-CN" dirty="0">
                <a:latin typeface="+mj-lt"/>
                <a:ea typeface="MS PGothic" panose="020B0600070205080204" charset="-128"/>
                <a:cs typeface="MS PGothic" panose="020B0600070205080204" charset="-128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人工智能：知识表示与处理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3" name="Rectangle 5"/>
          <p:cNvSpPr>
            <a:spLocks noGrp="1"/>
          </p:cNvSpPr>
          <p:nvPr>
            <p:ph type="subTitle" idx="1"/>
          </p:nvPr>
        </p:nvSpPr>
        <p:spPr>
          <a:xfrm>
            <a:off x="2110554" y="3349610"/>
            <a:ext cx="4901333" cy="2466866"/>
          </a:xfrm>
        </p:spPr>
        <p:txBody>
          <a:bodyPr vert="horz" wrap="square" lIns="91440" tIns="45720" rIns="91440" bIns="45720" anchor="t"/>
          <a:lstStyle/>
          <a:p>
            <a:pPr algn="l"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endParaRPr lang="en-US" altLang="zh-CN" b="1" dirty="0">
              <a:latin typeface="+mn-lt"/>
              <a:ea typeface="MS PGothic" panose="020B0600070205080204" charset="-128"/>
              <a:cs typeface="MS PGothic" panose="020B0600070205080204" charset="-128"/>
            </a:endParaRPr>
          </a:p>
          <a:p>
            <a:pPr algn="l"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endParaRPr lang="en-US" altLang="zh-CN" sz="2800" b="1" dirty="0">
              <a:latin typeface="+mn-lt"/>
              <a:ea typeface="MS PGothic" panose="020B0600070205080204" charset="-128"/>
              <a:cs typeface="MS PGothic" panose="020B0600070205080204" charset="-128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赵一铮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南京大学人工智能学院</a:t>
            </a:r>
            <a:endParaRPr lang="en-US" altLang="zh-CN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ct val="0"/>
              </a:spcBef>
              <a:spcAft>
                <a:spcPct val="0"/>
              </a:spcAft>
              <a:buClr>
                <a:srgbClr val="006F6C"/>
              </a:buClr>
              <a:buSzPct val="120000"/>
            </a:pPr>
            <a:endParaRPr lang="en-US" altLang="zh-CN" dirty="0">
              <a:latin typeface="+mn-lt"/>
              <a:ea typeface="MS PGothic" panose="020B0600070205080204" charset="-128"/>
              <a:cs typeface="MS PGothic" panose="020B0600070205080204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281DA9-FAE7-4B00-915C-C8A8CDED6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6" y="334026"/>
            <a:ext cx="32099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7202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What is artificial intelligence (AI)?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Intensional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and </a:t>
            </a: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im</a:t>
            </a: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perfect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definition of AI: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the study of how to produce machines that have some of the qualities that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human mind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has, such as the ability to understand language, recognize pictures, solve problems, and learn</a:t>
            </a:r>
          </a:p>
          <a:p>
            <a:pPr eaLnBrk="1" hangingPunct="1"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Use artifacts (often machines) to simulate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intelligent behavior</a:t>
            </a:r>
            <a:endParaRPr lang="en-US" altLang="zh-CN" sz="2200" b="1" dirty="0">
              <a:solidFill>
                <a:srgbClr val="006F6C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Definitions of </a:t>
            </a:r>
            <a:r>
              <a:rPr lang="en-US" altLang="zh-CN" sz="2200" b="1" dirty="0" err="1">
                <a:solidFill>
                  <a:srgbClr val="C00000"/>
                </a:solidFill>
                <a:latin typeface="Arial"/>
                <a:cs typeface="+mn-cs"/>
              </a:rPr>
              <a:t>i</a:t>
            </a: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ntelligent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behavior: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Intensional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: a 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group of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general mental abilities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Extensional: the ability to see, to hear, to smell, to feel, to think, to reason, to calculate, to communicate, to read, to understand, to imagine...to love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Cannot find a perfect definition...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53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Definitions of intelligent behavior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Action (physical):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the abilities to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move, act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...</a:t>
            </a:r>
          </a:p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Perception (physical &amp; mental):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he abilities to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see, hear, smell, feel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, or become aware of something through the senses 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inputs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Cognition (mental)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he abilities to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think</a:t>
            </a:r>
            <a:r>
              <a:rPr lang="en-US" altLang="zh-CN" sz="2200" b="1" dirty="0">
                <a:solidFill>
                  <a:srgbClr val="92D05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,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reason, calculate, communicate,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or other mental processes of acquiring knowledge and understanding through thought, experience, and the senses (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outputs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205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Why AI is so important?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lang="en-US" altLang="zh-CN" sz="2200" b="1" dirty="0">
              <a:solidFill>
                <a:srgbClr val="C00000"/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Generally speaking: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to enhance the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speed, precision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and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effectiveness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of human efforts (to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liberate productive forces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and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raise productivity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</a:p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2200" b="1" dirty="0">
              <a:solidFill>
                <a:srgbClr val="3A3A6D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29F03-E761-42B5-8C00-A27798C7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1" y="2501376"/>
            <a:ext cx="3193678" cy="2210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5557E8-8476-4874-A1A2-FC1FD1728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22" y="2501376"/>
            <a:ext cx="3193678" cy="2210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B60CA8-11E1-4501-99DE-CCE9DCFC6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8" y="4711423"/>
            <a:ext cx="3197854" cy="19986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6CE196-5074-4F0C-80A2-4478EEC13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5" y="4711423"/>
            <a:ext cx="3197854" cy="199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72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Why AI is so powerful?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lang="en-US" altLang="zh-CN" sz="2200" b="1" dirty="0">
              <a:solidFill>
                <a:srgbClr val="C00000"/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Generally speaking: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Machines are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computationally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more powerful than humans, i.e., machines are more powerful for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computation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than humans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Electrical energy superiority over bio energy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- </a:t>
            </a:r>
            <a:r>
              <a:rPr lang="en-US" altLang="zh-CN" sz="20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Faster processing of information (more efficient computation)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</a:t>
            </a:r>
            <a:r>
              <a:rPr lang="en-US" altLang="zh-CN" sz="20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- Better memory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</a:t>
            </a:r>
            <a:r>
              <a:rPr lang="en-US" altLang="zh-CN" sz="20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- Round-the-clock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Intensional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definition of computation: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Executes a set of instructions (called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program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 step by step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Both arithmetical and non-arithmetical steps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Relies heavily on mathematics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2200" b="1" dirty="0">
              <a:solidFill>
                <a:srgbClr val="3A3A6D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340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2071"/>
            <a:ext cx="53854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006E6C"/>
                </a:solidFill>
                <a:latin typeface="Arial"/>
                <a:cs typeface="Arial"/>
              </a:rPr>
              <a:t>Subfields of </a:t>
            </a:r>
            <a:r>
              <a:rPr sz="3600" b="1" dirty="0">
                <a:solidFill>
                  <a:srgbClr val="006E6C"/>
                </a:solidFill>
                <a:latin typeface="Arial"/>
                <a:cs typeface="Arial"/>
              </a:rPr>
              <a:t>A</a:t>
            </a:r>
            <a:r>
              <a:rPr sz="3600" b="1" spc="-5" dirty="0">
                <a:solidFill>
                  <a:srgbClr val="006E6C"/>
                </a:solidFill>
                <a:latin typeface="Arial"/>
                <a:cs typeface="Arial"/>
              </a:rPr>
              <a:t>I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42715" y="1670304"/>
            <a:ext cx="5169535" cy="4464050"/>
            <a:chOff x="3442715" y="1670304"/>
            <a:chExt cx="5169535" cy="4464050"/>
          </a:xfrm>
        </p:grpSpPr>
        <p:sp>
          <p:nvSpPr>
            <p:cNvPr id="4" name="object 4"/>
            <p:cNvSpPr/>
            <p:nvPr/>
          </p:nvSpPr>
          <p:spPr>
            <a:xfrm>
              <a:off x="6655307" y="3378708"/>
              <a:ext cx="1912620" cy="27553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2715" y="1670304"/>
              <a:ext cx="5169408" cy="17358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11295" y="1711426"/>
              <a:ext cx="5029200" cy="6141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89959" y="1697736"/>
              <a:ext cx="5079492" cy="16450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89959" y="1697736"/>
              <a:ext cx="5080000" cy="1645285"/>
            </a:xfrm>
            <a:custGeom>
              <a:avLst/>
              <a:gdLst/>
              <a:ahLst/>
              <a:cxnLst/>
              <a:rect l="l" t="t" r="r" b="b"/>
              <a:pathLst>
                <a:path w="5080000" h="1645285">
                  <a:moveTo>
                    <a:pt x="0" y="88391"/>
                  </a:move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1" y="0"/>
                  </a:lnTo>
                  <a:lnTo>
                    <a:pt x="2963037" y="0"/>
                  </a:lnTo>
                  <a:lnTo>
                    <a:pt x="4232910" y="0"/>
                  </a:lnTo>
                  <a:lnTo>
                    <a:pt x="4991099" y="0"/>
                  </a:lnTo>
                  <a:lnTo>
                    <a:pt x="5025485" y="6953"/>
                  </a:lnTo>
                  <a:lnTo>
                    <a:pt x="5053583" y="25908"/>
                  </a:lnTo>
                  <a:lnTo>
                    <a:pt x="5072538" y="54006"/>
                  </a:lnTo>
                  <a:lnTo>
                    <a:pt x="5079492" y="88391"/>
                  </a:lnTo>
                  <a:lnTo>
                    <a:pt x="5079492" y="309372"/>
                  </a:lnTo>
                  <a:lnTo>
                    <a:pt x="5079492" y="441960"/>
                  </a:lnTo>
                  <a:lnTo>
                    <a:pt x="5072538" y="476345"/>
                  </a:lnTo>
                  <a:lnTo>
                    <a:pt x="5053584" y="504443"/>
                  </a:lnTo>
                  <a:lnTo>
                    <a:pt x="5025485" y="523398"/>
                  </a:lnTo>
                  <a:lnTo>
                    <a:pt x="4991099" y="530351"/>
                  </a:lnTo>
                  <a:lnTo>
                    <a:pt x="4232910" y="530351"/>
                  </a:lnTo>
                  <a:lnTo>
                    <a:pt x="4280154" y="1645030"/>
                  </a:lnTo>
                  <a:lnTo>
                    <a:pt x="2963037" y="530351"/>
                  </a:lnTo>
                  <a:lnTo>
                    <a:pt x="88391" y="530351"/>
                  </a:lnTo>
                  <a:lnTo>
                    <a:pt x="54006" y="523398"/>
                  </a:lnTo>
                  <a:lnTo>
                    <a:pt x="25908" y="504443"/>
                  </a:lnTo>
                  <a:lnTo>
                    <a:pt x="6953" y="476345"/>
                  </a:lnTo>
                  <a:lnTo>
                    <a:pt x="0" y="441960"/>
                  </a:lnTo>
                  <a:lnTo>
                    <a:pt x="0" y="309372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2E2E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94557" y="1792351"/>
            <a:ext cx="4669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5" dirty="0">
                <a:latin typeface="Arial Narrow"/>
                <a:cs typeface="Arial Narrow"/>
              </a:rPr>
              <a:t>Yes, </a:t>
            </a:r>
            <a:r>
              <a:rPr sz="2000" dirty="0">
                <a:latin typeface="Arial Narrow"/>
                <a:cs typeface="Arial Narrow"/>
              </a:rPr>
              <a:t>I </a:t>
            </a:r>
            <a:r>
              <a:rPr sz="2000" spc="-5" dirty="0">
                <a:latin typeface="Arial Narrow"/>
                <a:cs typeface="Arial Narrow"/>
              </a:rPr>
              <a:t>posed </a:t>
            </a:r>
            <a:r>
              <a:rPr sz="2000" spc="-10" dirty="0">
                <a:latin typeface="Arial Narrow"/>
                <a:cs typeface="Arial Narrow"/>
              </a:rPr>
              <a:t>questions </a:t>
            </a:r>
            <a:r>
              <a:rPr sz="2000" spc="-5" dirty="0">
                <a:latin typeface="Arial Narrow"/>
                <a:cs typeface="Arial Narrow"/>
              </a:rPr>
              <a:t>but </a:t>
            </a:r>
            <a:r>
              <a:rPr sz="2000" dirty="0">
                <a:latin typeface="Arial Narrow"/>
                <a:cs typeface="Arial Narrow"/>
              </a:rPr>
              <a:t>I </a:t>
            </a:r>
            <a:r>
              <a:rPr sz="2000" spc="-5" dirty="0">
                <a:latin typeface="Arial Narrow"/>
                <a:cs typeface="Arial Narrow"/>
              </a:rPr>
              <a:t>proposed insights</a:t>
            </a:r>
            <a:r>
              <a:rPr sz="2000" spc="15" dirty="0">
                <a:latin typeface="Arial Narrow"/>
                <a:cs typeface="Arial Narrow"/>
              </a:rPr>
              <a:t> </a:t>
            </a:r>
            <a:r>
              <a:rPr sz="2000" spc="-5" dirty="0">
                <a:latin typeface="Arial Narrow"/>
                <a:cs typeface="Arial Narrow"/>
              </a:rPr>
              <a:t>too!</a:t>
            </a:r>
            <a:endParaRPr sz="2000">
              <a:latin typeface="Arial Narrow"/>
              <a:cs typeface="Arial Narro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8848" y="2346947"/>
            <a:ext cx="5925820" cy="980440"/>
            <a:chOff x="688848" y="2346947"/>
            <a:chExt cx="5925820" cy="980440"/>
          </a:xfrm>
        </p:grpSpPr>
        <p:sp>
          <p:nvSpPr>
            <p:cNvPr id="11" name="object 11"/>
            <p:cNvSpPr/>
            <p:nvPr/>
          </p:nvSpPr>
          <p:spPr>
            <a:xfrm>
              <a:off x="745236" y="2372880"/>
              <a:ext cx="5812536" cy="857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8848" y="2346947"/>
              <a:ext cx="5925311" cy="9799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480" y="2400299"/>
              <a:ext cx="5722620" cy="7680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2480" y="2400300"/>
            <a:ext cx="5722620" cy="768350"/>
          </a:xfrm>
          <a:prstGeom prst="rect">
            <a:avLst/>
          </a:prstGeom>
          <a:ln w="9525">
            <a:solidFill>
              <a:srgbClr val="29298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 marR="82550">
              <a:lnSpc>
                <a:spcPts val="2880"/>
              </a:lnSpc>
            </a:pPr>
            <a:r>
              <a:rPr sz="2000" spc="-1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pass the 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Turing 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2000" spc="-45" dirty="0">
                <a:latin typeface="Arial"/>
                <a:cs typeface="Arial"/>
              </a:rPr>
              <a:t>, </a:t>
            </a:r>
            <a:r>
              <a:rPr sz="2000" dirty="0">
                <a:latin typeface="Arial"/>
                <a:cs typeface="Arial"/>
              </a:rPr>
              <a:t>a machine must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possess  (at least) the following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capabilities: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4087" y="3332975"/>
            <a:ext cx="5854065" cy="3286125"/>
            <a:chOff x="704087" y="3332975"/>
            <a:chExt cx="5854065" cy="3286125"/>
          </a:xfrm>
        </p:grpSpPr>
        <p:sp>
          <p:nvSpPr>
            <p:cNvPr id="16" name="object 16"/>
            <p:cNvSpPr/>
            <p:nvPr/>
          </p:nvSpPr>
          <p:spPr>
            <a:xfrm>
              <a:off x="745235" y="3351250"/>
              <a:ext cx="5812536" cy="4587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4087" y="3332975"/>
              <a:ext cx="5548884" cy="5608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2479" y="3378707"/>
              <a:ext cx="5722620" cy="3688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5235" y="3720033"/>
              <a:ext cx="5812536" cy="45725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4087" y="3701783"/>
              <a:ext cx="4393692" cy="56084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2479" y="3747515"/>
              <a:ext cx="5722620" cy="3672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5235" y="4087367"/>
              <a:ext cx="5812536" cy="73609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4087" y="4070591"/>
              <a:ext cx="5600700" cy="83516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2479" y="4114799"/>
              <a:ext cx="5722620" cy="64617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5235" y="4733531"/>
              <a:ext cx="5812536" cy="48769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4087" y="4739627"/>
              <a:ext cx="5634228" cy="5608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479" y="4760975"/>
              <a:ext cx="5722620" cy="3977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5235" y="5131307"/>
              <a:ext cx="5812536" cy="73609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4087" y="5114544"/>
              <a:ext cx="5625084" cy="83516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2479" y="5158739"/>
              <a:ext cx="5722620" cy="64617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5235" y="5777483"/>
              <a:ext cx="5812536" cy="76503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4087" y="5759195"/>
              <a:ext cx="5586984" cy="85956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792480" y="5804915"/>
            <a:ext cx="5722620" cy="675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787717" y="3373945"/>
          <a:ext cx="5722620" cy="31013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8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1. to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manipulate objects and move about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robotics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12700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8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2. to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perceive objects (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computer</a:t>
                      </a:r>
                      <a:r>
                        <a:rPr sz="1800" spc="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vision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12700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3.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allow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it to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communicate successfully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8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human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language (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natural language</a:t>
                      </a:r>
                      <a:r>
                        <a:rPr sz="1800" spc="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processing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7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4. to store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what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knows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knowledge</a:t>
                      </a:r>
                      <a:r>
                        <a:rPr sz="1800" spc="14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representation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5. to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stored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knowledge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answer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questions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draw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conclusions (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automated</a:t>
                      </a:r>
                      <a:r>
                        <a:rPr sz="1800" spc="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reasoning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132">
                <a:tc>
                  <a:txBody>
                    <a:bodyPr/>
                    <a:lstStyle/>
                    <a:p>
                      <a:pPr marL="91440" marR="455295">
                        <a:lnSpc>
                          <a:spcPct val="109000"/>
                        </a:lnSpc>
                        <a:spcBef>
                          <a:spcPts val="12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6. to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adapt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new circumstances and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detect and  extrapolate patterns (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machine</a:t>
                      </a:r>
                      <a:r>
                        <a:rPr sz="1800" spc="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Pattern Recognition via Computation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lang="en-US" altLang="zh-CN" sz="2200" b="1" dirty="0">
              <a:solidFill>
                <a:srgbClr val="C00000"/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A</a:t>
            </a: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n intelligent behavior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Input: an image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2200" b="1" dirty="0">
              <a:solidFill>
                <a:srgbClr val="3A3A6D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O</a:t>
            </a: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utput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: golden retriever 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(</a:t>
            </a:r>
            <a:r>
              <a:rPr lang="zh-CN" altLang="en-US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小金毛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)</a:t>
            </a: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Recognized in different ways:</a:t>
            </a:r>
          </a:p>
          <a:p>
            <a:pPr marL="0" indent="0" eaLnBrk="1" hangingPunct="1">
              <a:buNone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    </a:t>
            </a:r>
            <a:r>
              <a:rPr lang="en-US" altLang="zh-CN" sz="22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- via eyes and other bio-process for humans</a:t>
            </a:r>
          </a:p>
          <a:p>
            <a:pPr marL="0" indent="0" eaLnBrk="1" hangingPunct="1">
              <a:buNone/>
              <a:defRPr/>
            </a:pPr>
            <a:r>
              <a:rPr lang="en-US" altLang="zh-CN" sz="22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    - via computation for machines</a:t>
            </a:r>
            <a:endParaRPr lang="en-US" altLang="zh-CN" sz="1600" b="1" dirty="0">
              <a:solidFill>
                <a:srgbClr val="FFC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AD36A-401B-4973-A6C2-1A9501165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60" y="2131923"/>
            <a:ext cx="4666080" cy="2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202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877824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Language Understanding via Computation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lang="en-US" altLang="zh-CN" sz="2200" b="1" dirty="0">
              <a:solidFill>
                <a:srgbClr val="C00000"/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A</a:t>
            </a: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n intelligent behavior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Input: a paragraph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2200" b="1" dirty="0">
              <a:solidFill>
                <a:srgbClr val="3A3A6D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2200" b="1" dirty="0">
              <a:solidFill>
                <a:srgbClr val="3A3A6D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lvl="1" eaLnBrk="1" hangingPunct="1"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Question: This author implies that Gramma could not hear very well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Output: no, but done in different ways: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0" indent="0" eaLnBrk="1" hangingPunct="1">
              <a:buNone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    </a:t>
            </a:r>
            <a:r>
              <a:rPr lang="en-US" altLang="zh-CN" sz="22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- via understanding and reasoning for humans</a:t>
            </a:r>
          </a:p>
          <a:p>
            <a:pPr marL="0" indent="0" eaLnBrk="1" hangingPunct="1">
              <a:buNone/>
              <a:defRPr/>
            </a:pPr>
            <a:r>
              <a:rPr lang="en-US" altLang="zh-CN" sz="22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    - via computation for machines</a:t>
            </a:r>
            <a:endParaRPr lang="en-US" altLang="zh-CN" sz="1600" b="1" dirty="0">
              <a:solidFill>
                <a:srgbClr val="FFC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041899-B706-4DA0-AB45-ACDDFEA72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36" y="2171965"/>
            <a:ext cx="6562559" cy="22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065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All Done via Computation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Perception (physical &amp; mental):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he abilities to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see, hear, smell, feel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, or become aware of something through the senses 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200" b="1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inputs – learning process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proper situations for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machine learning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Cognition (mental)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he abilities to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think</a:t>
            </a:r>
            <a:r>
              <a:rPr lang="en-US" altLang="zh-CN" sz="2200" b="1" dirty="0">
                <a:solidFill>
                  <a:srgbClr val="92D05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,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reason, calculate, communicate,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or other mental processes of acquiring knowledge and understanding through thought, experience, and the senses (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outputs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Can machine learning do everything without help?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- hopefully yes, then we do not need to study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this course, but unfortunately no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79EBB6-6EDF-4734-8169-C8770B503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847" y="4558937"/>
            <a:ext cx="2024743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83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Limitations of Data-Driven AI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7898085" cy="5802329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C</a:t>
            </a: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onsider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a puzzle: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6F5DAA-46D7-4300-8C72-F50690492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20" y="1666383"/>
            <a:ext cx="6921839" cy="48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728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Limitations of Data-Driven AI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7898085" cy="5802329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C</a:t>
            </a: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onsider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a puzzle: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CD9736-3F8B-4B89-ACF0-99EC99D3E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90" y="1723353"/>
            <a:ext cx="6693445" cy="500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539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E6B567-9B08-41CD-8C66-EA4F24C1C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C61E5-FED2-454B-9AD1-BBA1119E05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课程基本信息</a:t>
            </a:r>
          </a:p>
        </p:txBody>
      </p:sp>
    </p:spTree>
    <p:extLst>
      <p:ext uri="{BB962C8B-B14F-4D97-AF65-F5344CB8AC3E}">
        <p14:creationId xmlns:p14="http://schemas.microsoft.com/office/powerpoint/2010/main" val="217205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Limitations of Data-Driven AI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“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highlight>
                  <a:srgbClr val="00FFFF"/>
                </a:highligh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 was lured into the world of machine learning while trying to discover the world of AI. I admit, it is exhilarating to make a computer do complex things to my liking without saying how it should do this. I ran riot in this world and have long forgotten my original goal whilst studying how to prepare data, engineer features and build deep networks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Main limitations: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the issue of the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availability, quantity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and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quality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of associated data often remained wanting</a:t>
            </a:r>
            <a:endParaRPr lang="en-US" altLang="zh-CN" sz="2200" b="1" dirty="0">
              <a:solidFill>
                <a:srgbClr val="3A3A6D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the increased acceptance of artificial intelligence in the industry gave rise to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fear, skepticism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and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resentment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People replaced by a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black box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, though the outputs seem to be identical (an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opaque box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is required, particularly in some areas)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602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E6B567-9B08-41CD-8C66-EA4F24C1C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C61E5-FED2-454B-9AD1-BBA1119E05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知识表示</a:t>
            </a:r>
          </a:p>
        </p:txBody>
      </p:sp>
    </p:spTree>
    <p:extLst>
      <p:ext uri="{BB962C8B-B14F-4D97-AF65-F5344CB8AC3E}">
        <p14:creationId xmlns:p14="http://schemas.microsoft.com/office/powerpoint/2010/main" val="80562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Two Crucial Facets of Intelligence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718769" y="1127516"/>
            <a:ext cx="7775575" cy="4819650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A95C86-67C9-453F-96AB-98C060CF9B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6" y="1269229"/>
            <a:ext cx="4017242" cy="24585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7A2D1CE-FCE2-410A-BD35-A307D13102AF}"/>
              </a:ext>
            </a:extLst>
          </p:cNvPr>
          <p:cNvSpPr txBox="1"/>
          <p:nvPr/>
        </p:nvSpPr>
        <p:spPr>
          <a:xfrm>
            <a:off x="4679164" y="1485524"/>
            <a:ext cx="3687052" cy="18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The ability to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learn from experience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and perform better when confronted with similar situations or adapt to new situations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3ECDE0-C6AA-4B0C-A722-DA22D6CCC00B}"/>
              </a:ext>
            </a:extLst>
          </p:cNvPr>
          <p:cNvSpPr txBox="1"/>
          <p:nvPr/>
        </p:nvSpPr>
        <p:spPr>
          <a:xfrm>
            <a:off x="1001670" y="4184254"/>
            <a:ext cx="361052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The ability to maintain an internal (abstract) state of knowledge and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reason over that knowledge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to draw new conclusions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4D77616-8116-46F9-A6DF-1C153688FD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" y="4534713"/>
            <a:ext cx="841502" cy="8415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7B8A451-687C-422E-9C77-9ADB41438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1" y="3867022"/>
            <a:ext cx="3966506" cy="241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751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What is Knowledge?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742161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“Knowledge”: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dates back to Ancient Greek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not totally </a:t>
            </a:r>
            <a:r>
              <a:rPr lang="en-US" altLang="zh-CN" sz="2200" b="1" dirty="0">
                <a:solidFill>
                  <a:srgbClr val="3A3A6D"/>
                </a:solidFill>
                <a:latin typeface="Arial"/>
                <a:cs typeface="+mn-cs"/>
              </a:rPr>
              <a:t>demystified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relation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between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knower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and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proposition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BBE0E3">
                    <a:lumMod val="90000"/>
                  </a:srgbClr>
                </a:solidFill>
                <a:latin typeface="Arial"/>
                <a:cs typeface="+mn-cs"/>
              </a:rPr>
              <a:t>    </a:t>
            </a:r>
            <a:r>
              <a:rPr lang="en-US" altLang="zh-CN" sz="2200" b="1" dirty="0">
                <a:solidFill>
                  <a:srgbClr val="FF00FF"/>
                </a:solidFill>
                <a:latin typeface="Arial"/>
                <a:cs typeface="+mn-cs"/>
              </a:rPr>
              <a:t>e.g. John </a:t>
            </a: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knows</a:t>
            </a:r>
            <a:r>
              <a:rPr lang="en-US" altLang="zh-CN" sz="2200" b="1" dirty="0">
                <a:solidFill>
                  <a:srgbClr val="FF00FF"/>
                </a:solidFill>
                <a:latin typeface="Arial"/>
                <a:cs typeface="+mn-cs"/>
              </a:rPr>
              <a:t> that P = Johns </a:t>
            </a: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knows</a:t>
            </a:r>
            <a:r>
              <a:rPr lang="en-US" altLang="zh-CN" sz="2200" b="1" dirty="0">
                <a:solidFill>
                  <a:srgbClr val="FF00FF"/>
                </a:solidFill>
                <a:latin typeface="Arial"/>
                <a:cs typeface="+mn-cs"/>
              </a:rPr>
              <a:t> that </a:t>
            </a:r>
            <a:r>
              <a:rPr lang="en-US" altLang="zh-CN" sz="2200" b="1" dirty="0">
                <a:solidFill>
                  <a:srgbClr val="002060"/>
                </a:solidFill>
                <a:latin typeface="Arial"/>
                <a:cs typeface="+mn-cs"/>
              </a:rPr>
              <a:t>it is true </a:t>
            </a:r>
            <a:r>
              <a:rPr lang="en-US" altLang="zh-CN" sz="2200" b="1" dirty="0">
                <a:solidFill>
                  <a:srgbClr val="FF00FF"/>
                </a:solidFill>
                <a:latin typeface="Arial"/>
                <a:cs typeface="+mn-cs"/>
              </a:rPr>
              <a:t>that P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EE39EA-2017-44F1-AF1E-752E47F7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992"/>
            <a:ext cx="4717226" cy="31914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B41A87-80E5-45F9-84D0-7C4DD4378722}"/>
              </a:ext>
            </a:extLst>
          </p:cNvPr>
          <p:cNvSpPr txBox="1"/>
          <p:nvPr/>
        </p:nvSpPr>
        <p:spPr>
          <a:xfrm>
            <a:off x="4689037" y="3643325"/>
            <a:ext cx="4376586" cy="300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200" b="1" kern="0" dirty="0">
                <a:solidFill>
                  <a:srgbClr val="C00000"/>
                </a:solidFill>
                <a:latin typeface="Arial"/>
                <a:ea typeface="MS PGothic" panose="020B0600070205080204" charset="-128"/>
              </a:rPr>
              <a:t>“knows” </a:t>
            </a:r>
            <a:r>
              <a:rPr lang="en-US" altLang="zh-CN" sz="2200" b="1" kern="0" dirty="0">
                <a:solidFill>
                  <a:schemeClr val="accent1">
                    <a:lumMod val="75000"/>
                  </a:schemeClr>
                </a:solidFill>
                <a:latin typeface="Arial"/>
                <a:ea typeface="MS PGothic" panose="020B0600070205080204" charset="-128"/>
              </a:rPr>
              <a:t>vs</a:t>
            </a:r>
            <a:r>
              <a:rPr lang="en-US" altLang="zh-CN" sz="2200" b="1" kern="0" dirty="0">
                <a:solidFill>
                  <a:srgbClr val="BBE0E3">
                    <a:lumMod val="90000"/>
                  </a:srgbClr>
                </a:solidFill>
                <a:latin typeface="Arial"/>
                <a:ea typeface="MS PGothic" panose="020B0600070205080204" charset="-128"/>
              </a:rPr>
              <a:t> </a:t>
            </a:r>
            <a:r>
              <a:rPr lang="en-US" altLang="zh-CN" sz="2200" b="1" kern="0" dirty="0">
                <a:solidFill>
                  <a:srgbClr val="C00000"/>
                </a:solidFill>
                <a:latin typeface="Arial"/>
                <a:ea typeface="MS PGothic" panose="020B0600070205080204" charset="-128"/>
              </a:rPr>
              <a:t>“believes”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lang="en-US" altLang="zh-CN" sz="2200" b="1" kern="0" dirty="0">
              <a:solidFill>
                <a:srgbClr val="C00000"/>
              </a:solidFill>
              <a:latin typeface="Arial"/>
              <a:ea typeface="MS PGothic" panose="020B0600070205080204" charset="-128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200" b="1" kern="0" dirty="0">
                <a:solidFill>
                  <a:srgbClr val="006F6C"/>
                </a:solidFill>
                <a:latin typeface="Arial"/>
                <a:ea typeface="MS PGothic" panose="020B0600070205080204" charset="-128"/>
              </a:rPr>
              <a:t>-</a:t>
            </a:r>
            <a:r>
              <a:rPr lang="en-US" altLang="zh-CN" sz="2200" b="1" kern="0" dirty="0">
                <a:solidFill>
                  <a:schemeClr val="accent1">
                    <a:lumMod val="90000"/>
                  </a:schemeClr>
                </a:solidFill>
                <a:latin typeface="Arial"/>
                <a:ea typeface="MS PGothic" panose="020B0600070205080204" charset="-128"/>
              </a:rPr>
              <a:t> </a:t>
            </a:r>
            <a:r>
              <a:rPr lang="en-US" altLang="zh-CN" sz="2200" b="1" kern="0" dirty="0">
                <a:solidFill>
                  <a:schemeClr val="accent1">
                    <a:lumMod val="75000"/>
                  </a:schemeClr>
                </a:solidFill>
                <a:latin typeface="Arial"/>
                <a:ea typeface="MS PGothic" panose="020B0600070205080204" charset="-128"/>
              </a:rPr>
              <a:t>more prop. attitudes: </a:t>
            </a:r>
            <a:r>
              <a:rPr lang="en-US" altLang="zh-CN" sz="2200" b="1" kern="0" dirty="0">
                <a:solidFill>
                  <a:srgbClr val="C00000"/>
                </a:solidFill>
                <a:latin typeface="Arial"/>
                <a:ea typeface="MS PGothic" panose="020B0600070205080204" charset="-128"/>
              </a:rPr>
              <a:t>“hopes”, “regrets”, “doubts”…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200" b="1" kern="0" dirty="0">
                <a:solidFill>
                  <a:srgbClr val="006F6C"/>
                </a:solidFill>
                <a:latin typeface="Arial"/>
                <a:ea typeface="MS PGothic" panose="020B0600070205080204" charset="-128"/>
              </a:rPr>
              <a:t>-</a:t>
            </a:r>
            <a:r>
              <a:rPr lang="en-US" altLang="zh-CN" sz="2200" b="1" kern="0" dirty="0">
                <a:solidFill>
                  <a:srgbClr val="002060"/>
                </a:solidFill>
                <a:latin typeface="Arial"/>
                <a:ea typeface="MS PGothic" panose="020B0600070205080204" charset="-128"/>
              </a:rPr>
              <a:t> Idea: </a:t>
            </a:r>
            <a:r>
              <a:rPr lang="en-US" altLang="zh-CN" sz="2200" b="1" kern="0" dirty="0">
                <a:solidFill>
                  <a:schemeClr val="accent1">
                    <a:lumMod val="75000"/>
                  </a:schemeClr>
                </a:solidFill>
                <a:latin typeface="Arial"/>
                <a:ea typeface="MS PGothic" panose="020B0600070205080204" charset="-128"/>
              </a:rPr>
              <a:t>John takes the world in one way, not another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07505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-1" y="0"/>
            <a:ext cx="8079377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What is Knowledge Representation?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742161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“Representation”: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as philosophically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vexing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as that of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“Knowledge”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not totally </a:t>
            </a:r>
            <a:r>
              <a:rPr lang="en-US" altLang="zh-CN" sz="2200" b="1" dirty="0">
                <a:solidFill>
                  <a:srgbClr val="3A3A6D"/>
                </a:solidFill>
                <a:latin typeface="Arial"/>
                <a:cs typeface="+mn-cs"/>
              </a:rPr>
              <a:t>demystified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relation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between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two domains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BBE0E3">
                    <a:lumMod val="90000"/>
                  </a:srgbClr>
                </a:solidFill>
                <a:latin typeface="Arial"/>
                <a:cs typeface="+mn-cs"/>
              </a:rPr>
              <a:t>    </a:t>
            </a:r>
            <a:r>
              <a:rPr lang="en-US" altLang="zh-CN" sz="2200" b="1" dirty="0">
                <a:solidFill>
                  <a:srgbClr val="006F6C"/>
                </a:solidFill>
                <a:latin typeface="Arial"/>
                <a:cs typeface="+mn-cs"/>
              </a:rPr>
              <a:t>-</a:t>
            </a:r>
            <a:r>
              <a:rPr lang="en-US" altLang="zh-CN" sz="2200" b="1" dirty="0">
                <a:solidFill>
                  <a:srgbClr val="FF00FF"/>
                </a:solidFill>
                <a:latin typeface="Arial"/>
                <a:cs typeface="+mn-cs"/>
              </a:rPr>
              <a:t> </a:t>
            </a: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one domain </a:t>
            </a: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(representor) </a:t>
            </a: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stands for/takes place of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90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    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another domain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(representee)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representor</a:t>
            </a:r>
            <a:r>
              <a:rPr lang="zh-CN" altLang="en-US" sz="2200" b="1" dirty="0">
                <a:solidFill>
                  <a:srgbClr val="C00000"/>
                </a:solidFill>
                <a:latin typeface="Arial"/>
                <a:cs typeface="+mn-cs"/>
              </a:rPr>
              <a:t>：</a:t>
            </a: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more</a:t>
            </a:r>
            <a:r>
              <a:rPr lang="en-US" altLang="zh-CN" sz="2200" b="1" dirty="0">
                <a:solidFill>
                  <a:srgbClr val="BBE0E3">
                    <a:lumMod val="90000"/>
                  </a:srgbClr>
                </a:solidFill>
                <a:latin typeface="Arial"/>
                <a:cs typeface="+mn-cs"/>
              </a:rPr>
              <a:t> </a:t>
            </a:r>
            <a:r>
              <a:rPr lang="en-US" altLang="zh-CN" sz="2200" b="1" dirty="0">
                <a:solidFill>
                  <a:srgbClr val="FF00FF"/>
                </a:solidFill>
                <a:latin typeface="Arial"/>
                <a:cs typeface="+mn-cs"/>
              </a:rPr>
              <a:t>concrete, immediate, accessible</a:t>
            </a:r>
            <a:r>
              <a:rPr lang="en-US" altLang="zh-CN" sz="2200" b="1" dirty="0">
                <a:solidFill>
                  <a:srgbClr val="BBE0E3">
                    <a:lumMod val="90000"/>
                  </a:srgbClr>
                </a:solidFill>
                <a:latin typeface="Arial"/>
                <a:cs typeface="+mn-cs"/>
              </a:rPr>
              <a:t> </a:t>
            </a: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in some way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0CE7D3-10DD-40F9-B1B3-94ACA0EBD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69" y="4027281"/>
            <a:ext cx="1215570" cy="11815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88B594-2A7C-49F1-8539-DE64E8189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32" y="3840218"/>
            <a:ext cx="1858736" cy="16022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41841F-BD48-4B6B-9486-96840161C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4027281"/>
            <a:ext cx="1181534" cy="1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62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-1" y="0"/>
            <a:ext cx="8079377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How to Represent Knowledge?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0" y="1305089"/>
            <a:ext cx="3553098" cy="2477833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“Natural Language”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for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      human beings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Therefore must be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“human processible”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D7704B-9D85-49D5-A8CB-285047176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06" y="1052756"/>
            <a:ext cx="5505994" cy="3097122"/>
          </a:xfrm>
          <a:prstGeom prst="rect">
            <a:avLst/>
          </a:prstGeom>
        </p:spPr>
      </p:pic>
      <p:sp>
        <p:nvSpPr>
          <p:cNvPr id="13" name="Rectangle 1027">
            <a:extLst>
              <a:ext uri="{FF2B5EF4-FFF2-40B4-BE49-F238E27FC236}">
                <a16:creationId xmlns:a16="http://schemas.microsoft.com/office/drawing/2014/main" id="{BA0E6347-C4AB-465C-A432-C7E585622053}"/>
              </a:ext>
            </a:extLst>
          </p:cNvPr>
          <p:cNvSpPr txBox="1">
            <a:spLocks/>
          </p:cNvSpPr>
          <p:nvPr/>
        </p:nvSpPr>
        <p:spPr>
          <a:xfrm>
            <a:off x="-1" y="4149878"/>
            <a:ext cx="9144000" cy="17545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9pPr>
          </a:lstStyle>
          <a:p>
            <a:pPr marL="0" indent="0" eaLnBrk="1" hangingPunct="1">
              <a:buFontTx/>
              <a:buNone/>
            </a:pPr>
            <a:endParaRPr lang="en-US" altLang="zh-CN" sz="1600" b="1" kern="0" dirty="0">
              <a:solidFill>
                <a:srgbClr val="C000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 </a:t>
            </a:r>
            <a:endParaRPr lang="en-US" altLang="zh-CN" b="1" kern="0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0" indent="0" eaLnBrk="1" hangingPunct="1"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 Nigiri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is a type of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Sushi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which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has ingredient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Rice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and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Fish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zh-CN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zh-CN" sz="2200" b="1" kern="0" dirty="0">
              <a:solidFill>
                <a:srgbClr val="C00000"/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sz="2200" b="1" kern="0" dirty="0">
                <a:solidFill>
                  <a:srgbClr val="BBE0E3">
                    <a:lumMod val="90000"/>
                  </a:srgbClr>
                </a:solidFill>
                <a:latin typeface="Arial"/>
                <a:cs typeface="+mn-cs"/>
              </a:rPr>
              <a:t> </a:t>
            </a:r>
            <a:endParaRPr lang="en-US" altLang="zh-CN" sz="16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5198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-1" y="0"/>
            <a:ext cx="8079377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How to Represent Knowledge?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-1" y="951167"/>
            <a:ext cx="3553098" cy="2477833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“Natural Language”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for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      human beings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Therefore must be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“human processible”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D7704B-9D85-49D5-A8CB-285047176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06" y="1052756"/>
            <a:ext cx="5505994" cy="3097122"/>
          </a:xfrm>
          <a:prstGeom prst="rect">
            <a:avLst/>
          </a:prstGeom>
        </p:spPr>
      </p:pic>
      <p:sp>
        <p:nvSpPr>
          <p:cNvPr id="13" name="Rectangle 1027">
            <a:extLst>
              <a:ext uri="{FF2B5EF4-FFF2-40B4-BE49-F238E27FC236}">
                <a16:creationId xmlns:a16="http://schemas.microsoft.com/office/drawing/2014/main" id="{BA0E6347-C4AB-465C-A432-C7E585622053}"/>
              </a:ext>
            </a:extLst>
          </p:cNvPr>
          <p:cNvSpPr txBox="1">
            <a:spLocks/>
          </p:cNvSpPr>
          <p:nvPr/>
        </p:nvSpPr>
        <p:spPr>
          <a:xfrm>
            <a:off x="-1" y="4149878"/>
            <a:ext cx="9144000" cy="17545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9pPr>
          </a:lstStyle>
          <a:p>
            <a:pPr marL="0" indent="0" eaLnBrk="1" hangingPunct="1">
              <a:buFontTx/>
              <a:buNone/>
            </a:pPr>
            <a:endParaRPr lang="en-US" altLang="zh-CN" sz="1600" b="1" kern="0" dirty="0">
              <a:solidFill>
                <a:srgbClr val="C000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 </a:t>
            </a:r>
            <a:endParaRPr lang="en-US" altLang="zh-CN" b="1" kern="0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0" indent="0" eaLnBrk="1" hangingPunct="1"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 Nigiri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is a type of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Sushi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which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has ingredient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Rice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and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Fish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zh-CN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zh-CN" sz="2200" b="1" kern="0" dirty="0">
              <a:solidFill>
                <a:srgbClr val="C00000"/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sz="2200" b="1" kern="0" dirty="0">
                <a:solidFill>
                  <a:srgbClr val="BBE0E3">
                    <a:lumMod val="90000"/>
                  </a:srgbClr>
                </a:solidFill>
                <a:latin typeface="Arial"/>
                <a:cs typeface="+mn-cs"/>
              </a:rPr>
              <a:t> </a:t>
            </a:r>
            <a:endParaRPr lang="en-US" altLang="zh-CN" sz="16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-1" y="0"/>
            <a:ext cx="8079377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How to Represent Knowledge?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241662" y="4661403"/>
            <a:ext cx="3553098" cy="2477833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Arial"/>
                <a:cs typeface="+mn-cs"/>
              </a:rPr>
              <a:t>Computational Model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8E0481-A970-41A1-8746-C02BF2980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9067"/>
            <a:ext cx="5590902" cy="3354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38DD29-39DB-42AE-B794-47A172472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478410"/>
            <a:ext cx="5349240" cy="4379590"/>
          </a:xfrm>
          <a:prstGeom prst="rect">
            <a:avLst/>
          </a:prstGeom>
        </p:spPr>
      </p:pic>
      <p:sp>
        <p:nvSpPr>
          <p:cNvPr id="10" name="Rectangle 1027">
            <a:extLst>
              <a:ext uri="{FF2B5EF4-FFF2-40B4-BE49-F238E27FC236}">
                <a16:creationId xmlns:a16="http://schemas.microsoft.com/office/drawing/2014/main" id="{75497199-1102-4DEA-9E9F-F6D32AF018BC}"/>
              </a:ext>
            </a:extLst>
          </p:cNvPr>
          <p:cNvSpPr txBox="1">
            <a:spLocks/>
          </p:cNvSpPr>
          <p:nvPr/>
        </p:nvSpPr>
        <p:spPr>
          <a:xfrm>
            <a:off x="5590902" y="851698"/>
            <a:ext cx="3553098" cy="24778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9pPr>
          </a:lstStyle>
          <a:p>
            <a:pPr marL="0" indent="0" eaLnBrk="1" hangingPunct="1">
              <a:buFontTx/>
              <a:buNone/>
            </a:pPr>
            <a:endParaRPr lang="en-US" altLang="zh-CN" sz="1600" b="1" kern="0" dirty="0">
              <a:solidFill>
                <a:srgbClr val="C000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b="1" kern="0" dirty="0">
                <a:solidFill>
                  <a:srgbClr val="C00000"/>
                </a:solidFill>
                <a:latin typeface="Arial"/>
                <a:cs typeface="+mn-cs"/>
              </a:rPr>
              <a:t>“computer processible” </a:t>
            </a:r>
            <a:r>
              <a:rPr lang="en-US" altLang="zh-CN" b="1" kern="0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representation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CN" sz="2200" b="1" kern="0" dirty="0">
              <a:solidFill>
                <a:srgbClr val="C00000"/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sz="2200" b="1" kern="0" dirty="0">
                <a:solidFill>
                  <a:srgbClr val="BBE0E3">
                    <a:lumMod val="90000"/>
                  </a:srgbClr>
                </a:solidFill>
                <a:latin typeface="Arial"/>
                <a:cs typeface="+mn-cs"/>
              </a:rPr>
              <a:t> </a:t>
            </a:r>
            <a:endParaRPr lang="en-US" altLang="zh-CN" sz="16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0869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-1" y="0"/>
            <a:ext cx="8079377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How to Represent Knowledge?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241662" y="4661403"/>
            <a:ext cx="3553098" cy="2477833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Arial"/>
                <a:cs typeface="+mn-cs"/>
              </a:rPr>
              <a:t>Computational Model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“word embedding”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8E0481-A970-41A1-8746-C02BF2980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9067"/>
            <a:ext cx="5590902" cy="3354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38DD29-39DB-42AE-B794-47A172472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2478410"/>
            <a:ext cx="5349240" cy="4379590"/>
          </a:xfrm>
          <a:prstGeom prst="rect">
            <a:avLst/>
          </a:prstGeom>
        </p:spPr>
      </p:pic>
      <p:sp>
        <p:nvSpPr>
          <p:cNvPr id="10" name="Rectangle 1027">
            <a:extLst>
              <a:ext uri="{FF2B5EF4-FFF2-40B4-BE49-F238E27FC236}">
                <a16:creationId xmlns:a16="http://schemas.microsoft.com/office/drawing/2014/main" id="{75497199-1102-4DEA-9E9F-F6D32AF018BC}"/>
              </a:ext>
            </a:extLst>
          </p:cNvPr>
          <p:cNvSpPr txBox="1">
            <a:spLocks/>
          </p:cNvSpPr>
          <p:nvPr/>
        </p:nvSpPr>
        <p:spPr>
          <a:xfrm>
            <a:off x="5590902" y="851698"/>
            <a:ext cx="3553098" cy="24778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9pPr>
          </a:lstStyle>
          <a:p>
            <a:pPr marL="0" indent="0" eaLnBrk="1" hangingPunct="1">
              <a:buFontTx/>
              <a:buNone/>
            </a:pPr>
            <a:endParaRPr lang="en-US" altLang="zh-CN" sz="1600" b="1" kern="0" dirty="0">
              <a:solidFill>
                <a:srgbClr val="C000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b="1" kern="0" dirty="0">
                <a:solidFill>
                  <a:srgbClr val="C00000"/>
                </a:solidFill>
                <a:latin typeface="Arial"/>
                <a:cs typeface="+mn-cs"/>
              </a:rPr>
              <a:t>“computer processible” </a:t>
            </a:r>
            <a:r>
              <a:rPr lang="en-US" altLang="zh-CN" b="1" kern="0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representation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CN" sz="2200" b="1" kern="0" dirty="0">
              <a:solidFill>
                <a:srgbClr val="C00000"/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zh-CN" sz="2200" b="1" kern="0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sz="2200" b="1" kern="0" dirty="0">
                <a:solidFill>
                  <a:srgbClr val="BBE0E3">
                    <a:lumMod val="90000"/>
                  </a:srgbClr>
                </a:solidFill>
                <a:latin typeface="Arial"/>
                <a:cs typeface="+mn-cs"/>
              </a:rPr>
              <a:t> </a:t>
            </a:r>
            <a:endParaRPr lang="en-US" altLang="zh-CN" sz="16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442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-1" y="0"/>
            <a:ext cx="8079377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How to Represent Knowledge?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894805" y="873174"/>
            <a:ext cx="7654835" cy="2477833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333399"/>
                </a:solidFill>
                <a:latin typeface="Arial"/>
                <a:cs typeface="+mn-cs"/>
              </a:rPr>
              <a:t>Can we find </a:t>
            </a:r>
            <a:r>
              <a:rPr lang="en-US" altLang="zh-CN" sz="2800" b="1" dirty="0">
                <a:solidFill>
                  <a:srgbClr val="C00000"/>
                </a:solidFill>
                <a:latin typeface="Arial"/>
                <a:cs typeface="+mn-cs"/>
              </a:rPr>
              <a:t>a KR language </a:t>
            </a:r>
            <a:r>
              <a:rPr lang="en-US" altLang="zh-CN" sz="2800" b="1" dirty="0">
                <a:solidFill>
                  <a:srgbClr val="333399"/>
                </a:solidFill>
                <a:latin typeface="Arial"/>
                <a:cs typeface="+mn-cs"/>
              </a:rPr>
              <a:t>that unifies the understanding of knowledge for both </a:t>
            </a:r>
            <a:r>
              <a:rPr lang="en-US" altLang="zh-CN" sz="2800" b="1" dirty="0">
                <a:solidFill>
                  <a:srgbClr val="FF00FF"/>
                </a:solidFill>
                <a:latin typeface="Arial"/>
                <a:cs typeface="+mn-cs"/>
              </a:rPr>
              <a:t>human beings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 </a:t>
            </a:r>
            <a:r>
              <a:rPr lang="en-US" altLang="zh-CN" sz="2800" b="1" dirty="0">
                <a:solidFill>
                  <a:srgbClr val="333399"/>
                </a:solidFill>
                <a:latin typeface="Arial"/>
                <a:cs typeface="+mn-cs"/>
              </a:rPr>
              <a:t>and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 </a:t>
            </a:r>
            <a:r>
              <a:rPr lang="en-US" altLang="zh-CN" sz="2800" b="1" dirty="0">
                <a:solidFill>
                  <a:srgbClr val="FF00FF"/>
                </a:solidFill>
                <a:latin typeface="Arial"/>
                <a:cs typeface="+mn-cs"/>
              </a:rPr>
              <a:t>computer beings</a:t>
            </a:r>
            <a:r>
              <a:rPr lang="en-US" altLang="zh-CN" sz="2800" b="1" dirty="0">
                <a:solidFill>
                  <a:srgbClr val="333399"/>
                </a:solidFill>
                <a:latin typeface="Arial"/>
                <a:cs typeface="+mn-cs"/>
              </a:rPr>
              <a:t>?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C9F3D7-074A-43F0-AE2D-678CD19FC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" y="3379479"/>
            <a:ext cx="8314509" cy="33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029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Organizational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This course is taught by: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eaLnBrk="1" hangingPunct="1">
              <a:defRPr/>
            </a:pPr>
            <a:r>
              <a:rPr lang="zh-CN" altLang="en-US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赵一铮</a:t>
            </a:r>
            <a:r>
              <a:rPr lang="en-US" altLang="zh-CN" sz="2200" b="1" dirty="0">
                <a:solidFill>
                  <a:srgbClr val="3A3A6D"/>
                </a:solidFill>
                <a:latin typeface="Arial"/>
                <a:cs typeface="+mn-cs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(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zhaoyz@nju.edu.cn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    with TAs:</a:t>
            </a:r>
          </a:p>
          <a:p>
            <a:pPr eaLnBrk="1" hangingPunct="1">
              <a:defRPr/>
            </a:pPr>
            <a:r>
              <a:rPr lang="zh-CN" altLang="en-US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邓一鸣 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(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mg21370004@smail.nju.edu.cn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)</a:t>
            </a:r>
          </a:p>
          <a:p>
            <a:pPr eaLnBrk="1" hangingPunct="1"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王森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(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mg21370034@smail.nju.edu.cn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)</a:t>
            </a:r>
            <a:endParaRPr lang="en-US" altLang="zh-CN" sz="2200" b="1" dirty="0">
              <a:solidFill>
                <a:srgbClr val="3A3A6D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eaLnBrk="1" hangingPunct="1">
              <a:defRPr/>
            </a:pPr>
            <a:r>
              <a:rPr lang="zh-CN" altLang="en-US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肖棹月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(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mushmnot@gmail.com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)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Prerequisites: some familiarity with: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eaLnBrk="1" hangingPunct="1">
              <a:defRPr/>
            </a:pPr>
            <a:r>
              <a:rPr lang="en-US" altLang="zh-CN" sz="2200" b="1" noProof="0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mathematical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logics (esp. first-order logic)</a:t>
            </a: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programming with basic Java</a:t>
            </a: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Teaching mode: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lectures (online at Tencent Meeting for Weeks 1 and 2,</a:t>
            </a:r>
          </a:p>
          <a:p>
            <a:pPr marL="0" indent="0" eaLnBrk="1" hangingPunct="1">
              <a:buNone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onsite at Yi-B 101 for the rest semester, </a:t>
            </a:r>
            <a:r>
              <a:rPr lang="en-US" altLang="zh-CN" sz="22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provisional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610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-1" y="0"/>
            <a:ext cx="8079377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How to Represent Knowledge?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886137" y="901646"/>
            <a:ext cx="7654835" cy="2477833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333399"/>
                </a:solidFill>
                <a:latin typeface="Arial"/>
                <a:cs typeface="+mn-cs"/>
              </a:rPr>
              <a:t>Can we find </a:t>
            </a:r>
            <a:r>
              <a:rPr lang="en-US" altLang="zh-CN" sz="2800" b="1" dirty="0">
                <a:solidFill>
                  <a:srgbClr val="C00000"/>
                </a:solidFill>
                <a:latin typeface="Arial"/>
                <a:cs typeface="+mn-cs"/>
              </a:rPr>
              <a:t>a KR language </a:t>
            </a:r>
            <a:r>
              <a:rPr lang="en-US" altLang="zh-CN" sz="2800" b="1" dirty="0">
                <a:solidFill>
                  <a:srgbClr val="333399"/>
                </a:solidFill>
                <a:latin typeface="Arial"/>
                <a:cs typeface="+mn-cs"/>
              </a:rPr>
              <a:t>that unifies the understanding of knowledge for both </a:t>
            </a:r>
            <a:r>
              <a:rPr lang="en-US" altLang="zh-CN" sz="2800" b="1" dirty="0">
                <a:solidFill>
                  <a:srgbClr val="FF00FF"/>
                </a:solidFill>
                <a:latin typeface="Arial"/>
                <a:cs typeface="+mn-cs"/>
              </a:rPr>
              <a:t>human beings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Arial"/>
                <a:cs typeface="+mn-cs"/>
              </a:rPr>
              <a:t>and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+mn-cs"/>
              </a:rPr>
              <a:t> </a:t>
            </a:r>
            <a:r>
              <a:rPr lang="en-US" altLang="zh-CN" sz="2800" b="1" dirty="0">
                <a:solidFill>
                  <a:srgbClr val="FF00FF"/>
                </a:solidFill>
                <a:latin typeface="Arial"/>
                <a:cs typeface="+mn-cs"/>
              </a:rPr>
              <a:t>computer beings</a:t>
            </a:r>
            <a:r>
              <a:rPr lang="en-US" altLang="zh-CN" sz="2800" b="1" dirty="0">
                <a:solidFill>
                  <a:srgbClr val="333399"/>
                </a:solidFill>
                <a:latin typeface="Arial"/>
                <a:cs typeface="+mn-cs"/>
              </a:rPr>
              <a:t>?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009910-E6C3-41D3-AC61-5A6B3CE1A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23" y="1324227"/>
            <a:ext cx="2050143" cy="22141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C9F3D7-074A-43F0-AE2D-678CD19FC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" y="3379479"/>
            <a:ext cx="8314509" cy="33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03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E6B567-9B08-41CD-8C66-EA4F24C1C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C61E5-FED2-454B-9AD1-BBA1119E05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本体与描述逻辑</a:t>
            </a:r>
          </a:p>
        </p:txBody>
      </p:sp>
    </p:spTree>
    <p:extLst>
      <p:ext uri="{BB962C8B-B14F-4D97-AF65-F5344CB8AC3E}">
        <p14:creationId xmlns:p14="http://schemas.microsoft.com/office/powerpoint/2010/main" val="110482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5565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What is an Ontology?</a:t>
            </a:r>
            <a:endParaRPr lang="en-US" altLang="zh-CN" sz="3200" dirty="0"/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4412080" y="1501435"/>
            <a:ext cx="4792591" cy="4886364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b="1" dirty="0">
                <a:solidFill>
                  <a:srgbClr val="333399"/>
                </a:solidFill>
              </a:rPr>
              <a:t>A</a:t>
            </a:r>
            <a:r>
              <a:rPr lang="en-US" altLang="zh-CN" b="1" dirty="0">
                <a:solidFill>
                  <a:srgbClr val="000066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conceptualization </a:t>
            </a:r>
            <a:r>
              <a:rPr lang="en-US" altLang="zh-CN" b="1" dirty="0">
                <a:solidFill>
                  <a:srgbClr val="333399"/>
                </a:solidFill>
              </a:rPr>
              <a:t>is an </a:t>
            </a:r>
            <a:r>
              <a:rPr lang="en-US" altLang="zh-CN" b="1" dirty="0">
                <a:solidFill>
                  <a:srgbClr val="FF00FF"/>
                </a:solidFill>
              </a:rPr>
              <a:t>abstract simplified view </a:t>
            </a:r>
            <a:r>
              <a:rPr lang="en-US" altLang="zh-CN" b="1" dirty="0">
                <a:solidFill>
                  <a:srgbClr val="3A3A6D"/>
                </a:solidFill>
              </a:rPr>
              <a:t>of</a:t>
            </a:r>
            <a:r>
              <a:rPr lang="en-US" altLang="zh-CN" b="1" dirty="0">
                <a:solidFill>
                  <a:srgbClr val="000066"/>
                </a:solidFill>
              </a:rPr>
              <a:t> </a:t>
            </a:r>
            <a:r>
              <a:rPr lang="en-US" altLang="zh-CN" b="1" dirty="0">
                <a:solidFill>
                  <a:srgbClr val="333399"/>
                </a:solidFill>
              </a:rPr>
              <a:t>some selected part (domain) of the world                                 </a:t>
            </a:r>
          </a:p>
          <a:p>
            <a:pPr eaLnBrk="1" hangingPunct="1">
              <a:buNone/>
            </a:pPr>
            <a:endParaRPr lang="en-US" altLang="zh-CN" b="1" dirty="0">
              <a:solidFill>
                <a:srgbClr val="000066"/>
              </a:solidFill>
            </a:endParaRPr>
          </a:p>
          <a:p>
            <a:pPr eaLnBrk="1" hangingPunct="1">
              <a:buNone/>
            </a:pPr>
            <a:r>
              <a:rPr lang="en-US" altLang="zh-CN" b="1" dirty="0">
                <a:solidFill>
                  <a:srgbClr val="333399"/>
                </a:solidFill>
              </a:rPr>
              <a:t>The</a:t>
            </a:r>
            <a:r>
              <a:rPr lang="en-US" altLang="zh-CN" b="1" dirty="0">
                <a:solidFill>
                  <a:srgbClr val="000066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world</a:t>
            </a:r>
            <a:r>
              <a:rPr lang="en-US" altLang="zh-CN" b="1" dirty="0">
                <a:solidFill>
                  <a:srgbClr val="000066"/>
                </a:solidFill>
              </a:rPr>
              <a:t>: </a:t>
            </a: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        </a:t>
            </a:r>
            <a:r>
              <a:rPr lang="en-US" altLang="zh-CN" b="1" dirty="0">
                <a:solidFill>
                  <a:srgbClr val="333399"/>
                </a:solidFill>
              </a:rPr>
              <a:t>physical objects</a:t>
            </a:r>
          </a:p>
          <a:p>
            <a:pPr eaLnBrk="1" hangingPunct="1">
              <a:buNone/>
            </a:pPr>
            <a:r>
              <a:rPr lang="en-US" altLang="zh-CN" b="1" dirty="0">
                <a:solidFill>
                  <a:srgbClr val="333399"/>
                </a:solidFill>
              </a:rPr>
              <a:t>The</a:t>
            </a:r>
            <a:r>
              <a:rPr lang="en-US" altLang="zh-CN" b="1" dirty="0">
                <a:solidFill>
                  <a:srgbClr val="000066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conceptualization</a:t>
            </a:r>
            <a:r>
              <a:rPr lang="en-US" altLang="zh-CN" b="1" dirty="0">
                <a:solidFill>
                  <a:srgbClr val="000066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zh-CN" b="1" dirty="0">
                <a:solidFill>
                  <a:srgbClr val="000066"/>
                </a:solidFill>
              </a:rPr>
              <a:t>        </a:t>
            </a:r>
            <a:r>
              <a:rPr lang="en-US" altLang="zh-CN" b="1" dirty="0">
                <a:solidFill>
                  <a:srgbClr val="FF00FF"/>
                </a:solidFill>
              </a:rPr>
              <a:t>models</a:t>
            </a:r>
            <a:r>
              <a:rPr lang="en-US" altLang="zh-CN" b="1" dirty="0">
                <a:solidFill>
                  <a:srgbClr val="000066"/>
                </a:solidFill>
              </a:rPr>
              <a:t> </a:t>
            </a:r>
            <a:r>
              <a:rPr lang="en-US" altLang="zh-CN" b="1" dirty="0">
                <a:solidFill>
                  <a:srgbClr val="333399"/>
                </a:solidFill>
              </a:rPr>
              <a:t>of physical objects</a:t>
            </a:r>
          </a:p>
          <a:p>
            <a:pPr eaLnBrk="1" hangingPunct="1">
              <a:buNone/>
            </a:pPr>
            <a:endParaRPr lang="en-US" altLang="zh-CN" dirty="0">
              <a:solidFill>
                <a:srgbClr val="000066"/>
              </a:solidFill>
            </a:endParaRPr>
          </a:p>
          <a:p>
            <a:pPr lvl="1" eaLnBrk="1" hangingPunct="1"/>
            <a:endParaRPr lang="en-US" altLang="zh-CN" dirty="0">
              <a:solidFill>
                <a:srgbClr val="00006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D8DE5A-6C55-452C-B255-4178614F5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435"/>
            <a:ext cx="4442416" cy="39719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5565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What is an Ontology?</a:t>
            </a:r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4407748" y="1087958"/>
            <a:ext cx="4792591" cy="12591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b="1" dirty="0">
                <a:solidFill>
                  <a:srgbClr val="333399"/>
                </a:solidFill>
              </a:rPr>
              <a:t>A</a:t>
            </a:r>
            <a:r>
              <a:rPr lang="en-US" altLang="zh-CN" b="1" dirty="0">
                <a:solidFill>
                  <a:srgbClr val="000066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conceptualization </a:t>
            </a:r>
            <a:r>
              <a:rPr lang="en-US" altLang="zh-CN" b="1" dirty="0">
                <a:solidFill>
                  <a:srgbClr val="333399"/>
                </a:solidFill>
              </a:rPr>
              <a:t>is an </a:t>
            </a:r>
            <a:r>
              <a:rPr lang="en-US" altLang="zh-CN" b="1" dirty="0">
                <a:solidFill>
                  <a:srgbClr val="FF00FF"/>
                </a:solidFill>
              </a:rPr>
              <a:t>abstract simplified view </a:t>
            </a:r>
            <a:r>
              <a:rPr lang="en-US" altLang="zh-CN" b="1" dirty="0">
                <a:solidFill>
                  <a:srgbClr val="333399"/>
                </a:solidFill>
              </a:rPr>
              <a:t>of some selected part (domain) of the world                </a:t>
            </a:r>
            <a:r>
              <a:rPr lang="en-US" altLang="zh-CN" b="1" dirty="0">
                <a:solidFill>
                  <a:srgbClr val="000066"/>
                </a:solidFill>
              </a:rPr>
              <a:t>                 </a:t>
            </a:r>
          </a:p>
          <a:p>
            <a:pPr eaLnBrk="1" hangingPunct="1">
              <a:buNone/>
            </a:pPr>
            <a:endParaRPr lang="en-US" altLang="zh-CN" b="1" dirty="0">
              <a:solidFill>
                <a:srgbClr val="000066"/>
              </a:solidFill>
            </a:endParaRPr>
          </a:p>
          <a:p>
            <a:pPr eaLnBrk="1" hangingPunct="1">
              <a:buNone/>
            </a:pPr>
            <a:endParaRPr lang="en-US" altLang="zh-CN" b="1" dirty="0">
              <a:solidFill>
                <a:srgbClr val="000066"/>
              </a:solidFill>
            </a:endParaRPr>
          </a:p>
          <a:p>
            <a:pPr eaLnBrk="1" hangingPunct="1">
              <a:buNone/>
            </a:pPr>
            <a:r>
              <a:rPr lang="en-US" altLang="zh-CN" dirty="0">
                <a:solidFill>
                  <a:srgbClr val="000066"/>
                </a:solidFill>
              </a:rPr>
              <a:t>    </a:t>
            </a:r>
          </a:p>
          <a:p>
            <a:pPr lvl="1" eaLnBrk="1" hangingPunct="1"/>
            <a:endParaRPr lang="en-US" altLang="zh-CN" dirty="0">
              <a:solidFill>
                <a:srgbClr val="00006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D8DE5A-6C55-452C-B255-4178614F5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01433"/>
            <a:ext cx="4442419" cy="3971966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4C4988C-27DD-419C-86BF-93A48607EA43}"/>
              </a:ext>
            </a:extLst>
          </p:cNvPr>
          <p:cNvSpPr txBox="1">
            <a:spLocks/>
          </p:cNvSpPr>
          <p:nvPr/>
        </p:nvSpPr>
        <p:spPr>
          <a:xfrm>
            <a:off x="4407748" y="3429000"/>
            <a:ext cx="1928047" cy="8569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 kern="0" dirty="0">
                <a:solidFill>
                  <a:srgbClr val="333399"/>
                </a:solidFill>
              </a:rPr>
              <a:t>A</a:t>
            </a:r>
            <a:r>
              <a:rPr lang="en-US" altLang="zh-CN" sz="1800" b="1" kern="0" dirty="0">
                <a:solidFill>
                  <a:srgbClr val="006F6C"/>
                </a:solidFill>
              </a:rPr>
              <a:t> </a:t>
            </a:r>
            <a:r>
              <a:rPr lang="en-US" altLang="zh-CN" sz="1800" b="1" kern="0" dirty="0">
                <a:solidFill>
                  <a:srgbClr val="FF00FF"/>
                </a:solidFill>
                <a:highlight>
                  <a:srgbClr val="C0C0C0"/>
                </a:highlight>
              </a:rPr>
              <a:t>physical train </a:t>
            </a:r>
            <a:r>
              <a:rPr lang="en-US" altLang="zh-CN" sz="1800" b="1" kern="0" dirty="0">
                <a:solidFill>
                  <a:srgbClr val="333399"/>
                </a:solidFill>
              </a:rPr>
              <a:t>in real world</a:t>
            </a:r>
          </a:p>
          <a:p>
            <a:pPr eaLnBrk="1" hangingPunct="1">
              <a:buFontTx/>
              <a:buNone/>
            </a:pPr>
            <a:r>
              <a:rPr lang="en-US" altLang="zh-CN" kern="0" dirty="0">
                <a:solidFill>
                  <a:srgbClr val="000066"/>
                </a:solidFill>
              </a:rPr>
              <a:t>    </a:t>
            </a:r>
          </a:p>
          <a:p>
            <a:pPr lvl="1" eaLnBrk="1" hangingPunct="1"/>
            <a:endParaRPr lang="en-US" altLang="zh-CN" kern="0" dirty="0">
              <a:solidFill>
                <a:srgbClr val="00006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BC7540-487F-4084-90E0-3C4EDBD0B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68" y="2971104"/>
            <a:ext cx="2517831" cy="18681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9E01A5-4180-46B6-9D1E-E236517B4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68" y="5013368"/>
            <a:ext cx="2404622" cy="1530442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E3F423E-6AB6-4646-882E-CE85F90C78AA}"/>
              </a:ext>
            </a:extLst>
          </p:cNvPr>
          <p:cNvSpPr txBox="1">
            <a:spLocks/>
          </p:cNvSpPr>
          <p:nvPr/>
        </p:nvSpPr>
        <p:spPr>
          <a:xfrm>
            <a:off x="3056710" y="5473399"/>
            <a:ext cx="3318088" cy="8569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–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2000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800" b="1" kern="0" dirty="0">
                <a:solidFill>
                  <a:srgbClr val="333399"/>
                </a:solidFill>
              </a:rPr>
              <a:t>A</a:t>
            </a:r>
            <a:r>
              <a:rPr lang="en-US" altLang="zh-CN" sz="1800" b="1" kern="0" dirty="0">
                <a:solidFill>
                  <a:srgbClr val="006F6C"/>
                </a:solidFill>
              </a:rPr>
              <a:t> </a:t>
            </a:r>
            <a:r>
              <a:rPr lang="en-US" altLang="zh-CN" sz="1800" b="1" kern="0" dirty="0">
                <a:solidFill>
                  <a:srgbClr val="FF00FF"/>
                </a:solidFill>
                <a:highlight>
                  <a:srgbClr val="C0C0C0"/>
                </a:highlight>
              </a:rPr>
              <a:t>model</a:t>
            </a:r>
            <a:r>
              <a:rPr lang="en-US" altLang="zh-CN" sz="1800" b="1" kern="0" dirty="0">
                <a:solidFill>
                  <a:srgbClr val="006F6C"/>
                </a:solidFill>
              </a:rPr>
              <a:t> </a:t>
            </a:r>
            <a:r>
              <a:rPr lang="en-US" altLang="zh-CN" sz="1800" b="1" kern="0" dirty="0">
                <a:solidFill>
                  <a:srgbClr val="333399"/>
                </a:solidFill>
              </a:rPr>
              <a:t>of the physical train in the conceptualization</a:t>
            </a:r>
          </a:p>
          <a:p>
            <a:pPr eaLnBrk="1" hangingPunct="1">
              <a:buFontTx/>
              <a:buNone/>
            </a:pPr>
            <a:r>
              <a:rPr lang="en-US" altLang="zh-CN" kern="0" dirty="0">
                <a:solidFill>
                  <a:srgbClr val="000066"/>
                </a:solidFill>
              </a:rPr>
              <a:t>    </a:t>
            </a:r>
          </a:p>
          <a:p>
            <a:pPr lvl="1" eaLnBrk="1" hangingPunct="1"/>
            <a:endParaRPr lang="en-US" altLang="zh-CN" kern="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6017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5565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What is an Ontology?</a:t>
            </a:r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5469065" y="1501435"/>
            <a:ext cx="3735606" cy="4886364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ix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vocabulary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relevant to domain, e.g.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,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Anatomy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eaLnBrk="1" hangingPunct="1">
              <a:buNone/>
            </a:pPr>
            <a:endParaRPr lang="en-US" altLang="zh-CN" dirty="0">
              <a:solidFill>
                <a:srgbClr val="000066"/>
              </a:solidFill>
            </a:endParaRPr>
          </a:p>
          <a:p>
            <a:pPr lvl="1" eaLnBrk="1" hangingPunct="1"/>
            <a:endParaRPr lang="en-US" altLang="zh-CN" dirty="0">
              <a:solidFill>
                <a:srgbClr val="00006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35533F-3817-4C54-9E84-6B89B9A8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81" y="1501436"/>
            <a:ext cx="5403412" cy="48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0533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0" y="3346"/>
            <a:ext cx="75565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What is an Ontology?</a:t>
            </a:r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5469065" y="1501435"/>
            <a:ext cx="3735606" cy="4886364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ix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vocabulary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relevant to domain, e.g.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,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Anatomy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Char char="–"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Arial"/>
              </a:rPr>
              <a:t>Rocket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eaLnBrk="1" hangingPunct="1">
              <a:buNone/>
            </a:pPr>
            <a:endParaRPr lang="en-US" altLang="zh-CN" dirty="0">
              <a:solidFill>
                <a:srgbClr val="000066"/>
              </a:solidFill>
            </a:endParaRPr>
          </a:p>
          <a:p>
            <a:pPr lvl="1" eaLnBrk="1" hangingPunct="1"/>
            <a:endParaRPr lang="en-US" altLang="zh-CN" dirty="0">
              <a:solidFill>
                <a:srgbClr val="00006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2EF178-8B97-4AE2-9E13-A262179A9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2" y="896889"/>
            <a:ext cx="4205665" cy="56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9186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5565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/>
              <a:t>What is an Ontology?</a:t>
            </a:r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5469065" y="1501435"/>
            <a:ext cx="3735606" cy="4886364"/>
          </a:xfrm>
        </p:spPr>
        <p:txBody>
          <a:bodyPr vert="horz" wrap="square" lIns="91440" tIns="45720" rIns="91440" bIns="4572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ix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vocabulary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relevant to domain, e.g.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,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Anatomy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Char char="–"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Arial"/>
              </a:rPr>
              <a:t>Rocket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COVID-19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eaLnBrk="1" hangingPunct="1">
              <a:buNone/>
            </a:pPr>
            <a:endParaRPr lang="en-US" altLang="zh-CN" dirty="0">
              <a:solidFill>
                <a:srgbClr val="000066"/>
              </a:solidFill>
            </a:endParaRPr>
          </a:p>
          <a:p>
            <a:pPr lvl="1" eaLnBrk="1" hangingPunct="1"/>
            <a:endParaRPr lang="en-US" altLang="zh-CN" dirty="0">
              <a:solidFill>
                <a:srgbClr val="00006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9BD79A-DA3C-4200-A510-5760DE74D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1435"/>
            <a:ext cx="5352056" cy="488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845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5565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What is an Ontology?</a:t>
            </a:r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5079037" y="1462433"/>
            <a:ext cx="3809278" cy="4886364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ix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vocabulary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relevant to domain</a:t>
            </a:r>
          </a:p>
          <a:p>
            <a:pPr eaLnBrk="1" hangingPunct="1">
              <a:buNone/>
            </a:pPr>
            <a:endParaRPr lang="en-US" altLang="zh-CN" b="1" dirty="0">
              <a:solidFill>
                <a:srgbClr val="3A3A6D"/>
              </a:solidFill>
              <a:latin typeface="Arial"/>
            </a:endParaRPr>
          </a:p>
          <a:p>
            <a:pPr eaLnBrk="1" hangingPunct="1"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F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ix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meaning (semantics)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of terms in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vocabulary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Nigiri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is a type of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Sushi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which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has ingredient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Rice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and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Fish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eaLnBrk="1" hangingPunct="1">
              <a:buNone/>
            </a:pPr>
            <a:endParaRPr lang="en-US" altLang="zh-CN" dirty="0">
              <a:solidFill>
                <a:srgbClr val="000066"/>
              </a:solidFill>
            </a:endParaRPr>
          </a:p>
          <a:p>
            <a:pPr lvl="1" eaLnBrk="1" hangingPunct="1"/>
            <a:endParaRPr lang="en-US" altLang="zh-CN" dirty="0">
              <a:solidFill>
                <a:srgbClr val="00006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A53F6F-5964-4851-952C-3D0DAFE20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5" y="914399"/>
            <a:ext cx="4277989" cy="62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9441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8228532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Ontology: A Computational Model?</a:t>
            </a:r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5005365" y="1239424"/>
            <a:ext cx="3843947" cy="5103893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b="1" dirty="0">
                <a:solidFill>
                  <a:srgbClr val="3A3A6D"/>
                </a:solidFill>
              </a:rPr>
              <a:t>F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ea typeface="MS PGothic" panose="020B0600070205080204" charset="-128"/>
              </a:rPr>
              <a:t>ix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vocabulary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ea typeface="MS PGothic" panose="020B0600070205080204" charset="-128"/>
              </a:rPr>
              <a:t>relevant to domain</a:t>
            </a:r>
            <a:endParaRPr lang="en-US" altLang="zh-CN" b="1" dirty="0">
              <a:solidFill>
                <a:srgbClr val="3A3A6D"/>
              </a:solidFill>
            </a:endParaRPr>
          </a:p>
          <a:p>
            <a:pPr eaLnBrk="1" hangingPunct="1">
              <a:buNone/>
            </a:pPr>
            <a:r>
              <a:rPr lang="en-US" altLang="zh-CN" b="1" dirty="0">
                <a:solidFill>
                  <a:srgbClr val="3A3A6D"/>
                </a:solidFill>
              </a:rPr>
              <a:t>F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ea typeface="MS PGothic" panose="020B0600070205080204" charset="-128"/>
              </a:rPr>
              <a:t>ix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meaning (semantics)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ea typeface="MS PGothic" panose="020B0600070205080204" charset="-128"/>
              </a:rPr>
              <a:t>of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ea typeface="MS PGothic" panose="020B0600070205080204" charset="-128"/>
              </a:rPr>
              <a:t>terms in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lang="en-US" altLang="zh-CN" b="1" dirty="0">
                <a:solidFill>
                  <a:srgbClr val="3A3A6D"/>
                </a:solidFill>
              </a:rPr>
              <a:t>vocabulary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MS PGothic" panose="020B0600070205080204" charset="-128"/>
              </a:rPr>
              <a:t>Nigiri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S PGothic" panose="020B0600070205080204" charset="-128"/>
              </a:rPr>
              <a:t> is a type of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MS PGothic" panose="020B0600070205080204" charset="-128"/>
              </a:rPr>
              <a:t>Sushi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MS PGothic" panose="020B0600070205080204" charset="-128"/>
              </a:rPr>
              <a:t> which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ea typeface="MS PGothic" panose="020B0600070205080204" charset="-128"/>
              </a:rPr>
              <a:t>has ingredient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MS PGothic" panose="020B0600070205080204" charset="-128"/>
              </a:rPr>
              <a:t>Rice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ea typeface="MS PGothic" panose="020B0600070205080204" charset="-128"/>
              </a:rPr>
              <a:t>and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MS PGothic" panose="020B0600070205080204" charset="-128"/>
              </a:rPr>
              <a:t> Fish</a:t>
            </a:r>
            <a:endParaRPr lang="en-US" altLang="zh-CN" b="1" dirty="0">
              <a:solidFill>
                <a:srgbClr val="3A3A6D"/>
              </a:solidFill>
            </a:endParaRPr>
          </a:p>
          <a:p>
            <a:pPr eaLnBrk="1" hangingPunct="1">
              <a:buNone/>
            </a:pPr>
            <a:r>
              <a:rPr lang="en-US" altLang="zh-CN" b="1" dirty="0">
                <a:solidFill>
                  <a:srgbClr val="3A3A6D"/>
                </a:solidFill>
              </a:rPr>
              <a:t>Specified in </a:t>
            </a:r>
            <a:r>
              <a:rPr lang="en-US" altLang="zh-CN" b="1" dirty="0">
                <a:solidFill>
                  <a:srgbClr val="333399"/>
                </a:solidFill>
              </a:rPr>
              <a:t>formal logic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 eaLnBrk="1" hangingPunct="1">
              <a:buNone/>
              <a:defRPr/>
            </a:pPr>
            <a:r>
              <a:rPr lang="zh-CN" altLang="en-US" b="1" i="0" dirty="0">
                <a:solidFill>
                  <a:srgbClr val="333399"/>
                </a:solidFill>
                <a:effectLst/>
              </a:rPr>
              <a:t>∀</a:t>
            </a:r>
            <a:r>
              <a:rPr lang="en-US" altLang="zh-CN" b="1" i="0" dirty="0">
                <a:solidFill>
                  <a:srgbClr val="333399"/>
                </a:solidFill>
                <a:effectLst/>
              </a:rPr>
              <a:t>x</a:t>
            </a:r>
            <a:r>
              <a:rPr lang="en-US" altLang="zh-CN" b="1" dirty="0">
                <a:solidFill>
                  <a:srgbClr val="333399"/>
                </a:solidFill>
              </a:rPr>
              <a:t>.[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MS PGothic" panose="020B0600070205080204" charset="-128"/>
              </a:rPr>
              <a:t>Nigiri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(x) →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MS PGothic" panose="020B0600070205080204" charset="-128"/>
              </a:rPr>
              <a:t>Sushi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(x)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∧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∃y</a:t>
            </a:r>
            <a:r>
              <a:rPr lang="en-US" altLang="zh-CN" b="1" dirty="0">
                <a:solidFill>
                  <a:srgbClr val="333399"/>
                </a:solidFill>
              </a:rPr>
              <a:t>.[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ea typeface="MS PGothic" panose="020B0600070205080204" charset="-128"/>
              </a:rPr>
              <a:t>hasIngredient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(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x,y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) ∧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MS PGothic" panose="020B0600070205080204" charset="-128"/>
              </a:rPr>
              <a:t>Rice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(y)] ∧ ∃z</a:t>
            </a:r>
            <a:r>
              <a:rPr lang="en-US" altLang="zh-CN" b="1" dirty="0">
                <a:solidFill>
                  <a:srgbClr val="333399"/>
                </a:solidFill>
              </a:rPr>
              <a:t>.[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ea typeface="MS PGothic" panose="020B0600070205080204" charset="-128"/>
              </a:rPr>
              <a:t>hasIngredient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(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x,z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) ∧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ea typeface="MS PGothic" panose="020B0600070205080204" charset="-128"/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Fish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(</a:t>
            </a:r>
            <a:r>
              <a:rPr lang="en-US" altLang="zh-CN" b="1" dirty="0">
                <a:solidFill>
                  <a:srgbClr val="333399"/>
                </a:solidFill>
              </a:rPr>
              <a:t>z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ea typeface="MS PGothic" panose="020B0600070205080204" charset="-128"/>
              </a:rPr>
              <a:t>)]] 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eaLnBrk="1" hangingPunct="1">
              <a:buNone/>
            </a:pPr>
            <a:endParaRPr lang="en-US" altLang="zh-CN" dirty="0">
              <a:solidFill>
                <a:srgbClr val="000066"/>
              </a:solidFill>
            </a:endParaRPr>
          </a:p>
          <a:p>
            <a:pPr lvl="1" eaLnBrk="1" hangingPunct="1"/>
            <a:endParaRPr lang="en-US" altLang="zh-CN" dirty="0">
              <a:solidFill>
                <a:srgbClr val="00006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A53F6F-5964-4851-952C-3D0DAFE20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5" y="914399"/>
            <a:ext cx="4277989" cy="62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0527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8228532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Ontology: A Computational Model?</a:t>
            </a:r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5131039" y="1354091"/>
            <a:ext cx="3874283" cy="4886364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ix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vocabulary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relevant to domain</a:t>
            </a:r>
          </a:p>
          <a:p>
            <a:pPr eaLnBrk="1" hangingPunct="1">
              <a:buNone/>
            </a:pPr>
            <a:endParaRPr lang="en-US" altLang="zh-CN" b="1" dirty="0">
              <a:solidFill>
                <a:srgbClr val="3A3A6D"/>
              </a:solidFill>
              <a:latin typeface="Arial"/>
            </a:endParaRPr>
          </a:p>
          <a:p>
            <a:pPr eaLnBrk="1" hangingPunct="1"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F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ix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meaning (semantics)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of terms in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vocabulary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Nigiri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is a type of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Sushi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which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has ingredient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Rice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and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 panose="020B0600070205080204" charset="-128"/>
              </a:rPr>
              <a:t> Fish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>
              <a:solidFill>
                <a:srgbClr val="0000FF"/>
              </a:solidFill>
              <a:latin typeface="Arial"/>
            </a:endParaRPr>
          </a:p>
          <a:p>
            <a:pPr lvl="1" eaLnBrk="1" hangingPunct="1">
              <a:buNone/>
              <a:defRPr/>
            </a:pPr>
            <a:r>
              <a:rPr lang="en-US" altLang="zh-CN" sz="2000" b="1" dirty="0">
                <a:solidFill>
                  <a:srgbClr val="C00000"/>
                </a:solidFill>
                <a:highlight>
                  <a:srgbClr val="C0C0C0"/>
                </a:highlight>
              </a:rPr>
              <a:t>Natural language is NOT a computational model!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C0C0C0"/>
              </a:highlight>
              <a:uLnTx/>
              <a:uFillTx/>
              <a:latin typeface="Arial"/>
              <a:ea typeface="MS PGothic" panose="020B0600070205080204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Arial"/>
              <a:ea typeface="MS PGothic" panose="020B0600070205080204" charset="-128"/>
            </a:endParaRPr>
          </a:p>
          <a:p>
            <a:pPr eaLnBrk="1" hangingPunct="1">
              <a:buNone/>
            </a:pPr>
            <a:endParaRPr lang="en-US" altLang="zh-CN" dirty="0">
              <a:solidFill>
                <a:srgbClr val="000066"/>
              </a:solidFill>
            </a:endParaRPr>
          </a:p>
          <a:p>
            <a:pPr lvl="1" eaLnBrk="1" hangingPunct="1"/>
            <a:endParaRPr lang="en-US" altLang="zh-CN" dirty="0">
              <a:solidFill>
                <a:srgbClr val="00006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A53F6F-5964-4851-952C-3D0DAFE20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5" y="914399"/>
            <a:ext cx="4277989" cy="62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259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Organizational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Assessment: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Assignments</a:t>
            </a:r>
            <a:r>
              <a:rPr lang="en-US" altLang="zh-CN" sz="2200" b="1" dirty="0">
                <a:solidFill>
                  <a:srgbClr val="3A3A6D"/>
                </a:solidFill>
                <a:latin typeface="Arial"/>
                <a:cs typeface="+mn-cs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(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50%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)</a:t>
            </a: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Final</a:t>
            </a:r>
            <a:r>
              <a:rPr lang="zh-CN" altLang="en-US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exam</a:t>
            </a:r>
            <a:r>
              <a:rPr lang="zh-CN" altLang="en-US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(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50%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)</a:t>
            </a:r>
          </a:p>
          <a:p>
            <a:pPr marL="0" indent="0" eaLnBrk="1" hangingPunct="1">
              <a:buNone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Assignments released via PS: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Five assignments in total, with each contributing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10%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Immediately after lecture 3n (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n = 1, 2, 3, 4, 5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Solution submitted via PS: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75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Due 2 weeks after each assignment release  (</a:t>
            </a: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e.g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., 1</a:t>
            </a:r>
            <a:r>
              <a:rPr lang="en-US" altLang="zh-CN" sz="2200" b="1" baseline="30000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st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assignment to be released on 2</a:t>
            </a:r>
            <a:r>
              <a:rPr lang="en-US" altLang="zh-CN" sz="2200" b="1" baseline="30000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nd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March and solutions due on 16</a:t>
            </a:r>
            <a:r>
              <a:rPr lang="en-US" altLang="zh-CN" sz="2200" b="1" baseline="30000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th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March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Late submission (capped at 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60%, </a:t>
            </a:r>
            <a:r>
              <a:rPr lang="en-US" altLang="zh-CN" sz="22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unless having mitigating circumstances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3A3A6D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Arial" panose="020B0604020202020204" pitchFamily="34" charset="0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Marks &amp; feedback given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via PS</a:t>
            </a:r>
          </a:p>
          <a:p>
            <a:pPr marL="0" indent="0" eaLnBrk="1" hangingPunct="1">
              <a:buNone/>
              <a:defRPr/>
            </a:pPr>
            <a:endParaRPr lang="en-US" altLang="zh-CN" sz="2200" b="1" dirty="0">
              <a:solidFill>
                <a:srgbClr val="C00000"/>
              </a:solidFill>
              <a:latin typeface="Arial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Teaching mode: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lectures (online at Tencent Meeting for Weeks 1 and 2,</a:t>
            </a:r>
          </a:p>
          <a:p>
            <a:pPr marL="0" indent="0" eaLnBrk="1" hangingPunct="1">
              <a:buNone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onsite at Yi-B 101 for the rest semester, </a:t>
            </a:r>
            <a:r>
              <a:rPr lang="en-US" altLang="zh-CN" sz="22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provisional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)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4426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161" y="1557908"/>
            <a:ext cx="4039870" cy="4392930"/>
            <a:chOff x="145161" y="1557908"/>
            <a:chExt cx="4039870" cy="4392930"/>
          </a:xfrm>
        </p:grpSpPr>
        <p:sp>
          <p:nvSpPr>
            <p:cNvPr id="3" name="object 3"/>
            <p:cNvSpPr/>
            <p:nvPr/>
          </p:nvSpPr>
          <p:spPr>
            <a:xfrm>
              <a:off x="798576" y="1653539"/>
              <a:ext cx="2520950" cy="2778760"/>
            </a:xfrm>
            <a:custGeom>
              <a:avLst/>
              <a:gdLst/>
              <a:ahLst/>
              <a:cxnLst/>
              <a:rect l="l" t="t" r="r" b="b"/>
              <a:pathLst>
                <a:path w="2520950" h="2778760">
                  <a:moveTo>
                    <a:pt x="1260348" y="0"/>
                  </a:moveTo>
                  <a:lnTo>
                    <a:pt x="1193410" y="641"/>
                  </a:lnTo>
                  <a:lnTo>
                    <a:pt x="1127383" y="2545"/>
                  </a:lnTo>
                  <a:lnTo>
                    <a:pt x="1062353" y="5679"/>
                  </a:lnTo>
                  <a:lnTo>
                    <a:pt x="998408" y="10011"/>
                  </a:lnTo>
                  <a:lnTo>
                    <a:pt x="935634" y="15509"/>
                  </a:lnTo>
                  <a:lnTo>
                    <a:pt x="874118" y="22141"/>
                  </a:lnTo>
                  <a:lnTo>
                    <a:pt x="813948" y="29876"/>
                  </a:lnTo>
                  <a:lnTo>
                    <a:pt x="755211" y="38681"/>
                  </a:lnTo>
                  <a:lnTo>
                    <a:pt x="697994" y="48524"/>
                  </a:lnTo>
                  <a:lnTo>
                    <a:pt x="642383" y="59373"/>
                  </a:lnTo>
                  <a:lnTo>
                    <a:pt x="588467" y="71197"/>
                  </a:lnTo>
                  <a:lnTo>
                    <a:pt x="536331" y="83963"/>
                  </a:lnTo>
                  <a:lnTo>
                    <a:pt x="486064" y="97640"/>
                  </a:lnTo>
                  <a:lnTo>
                    <a:pt x="437752" y="112194"/>
                  </a:lnTo>
                  <a:lnTo>
                    <a:pt x="391483" y="127596"/>
                  </a:lnTo>
                  <a:lnTo>
                    <a:pt x="347342" y="143811"/>
                  </a:lnTo>
                  <a:lnTo>
                    <a:pt x="305419" y="160810"/>
                  </a:lnTo>
                  <a:lnTo>
                    <a:pt x="265799" y="178558"/>
                  </a:lnTo>
                  <a:lnTo>
                    <a:pt x="228570" y="197026"/>
                  </a:lnTo>
                  <a:lnTo>
                    <a:pt x="193818" y="216180"/>
                  </a:lnTo>
                  <a:lnTo>
                    <a:pt x="132098" y="256419"/>
                  </a:lnTo>
                  <a:lnTo>
                    <a:pt x="81333" y="299021"/>
                  </a:lnTo>
                  <a:lnTo>
                    <a:pt x="42222" y="343730"/>
                  </a:lnTo>
                  <a:lnTo>
                    <a:pt x="15461" y="390290"/>
                  </a:lnTo>
                  <a:lnTo>
                    <a:pt x="1746" y="438446"/>
                  </a:lnTo>
                  <a:lnTo>
                    <a:pt x="0" y="463042"/>
                  </a:lnTo>
                  <a:lnTo>
                    <a:pt x="0" y="2315210"/>
                  </a:lnTo>
                  <a:lnTo>
                    <a:pt x="6929" y="2364066"/>
                  </a:lnTo>
                  <a:lnTo>
                    <a:pt x="27254" y="2411456"/>
                  </a:lnTo>
                  <a:lnTo>
                    <a:pt x="60277" y="2457123"/>
                  </a:lnTo>
                  <a:lnTo>
                    <a:pt x="105302" y="2500810"/>
                  </a:lnTo>
                  <a:lnTo>
                    <a:pt x="161632" y="2542263"/>
                  </a:lnTo>
                  <a:lnTo>
                    <a:pt x="228570" y="2581225"/>
                  </a:lnTo>
                  <a:lnTo>
                    <a:pt x="265799" y="2599693"/>
                  </a:lnTo>
                  <a:lnTo>
                    <a:pt x="305419" y="2617441"/>
                  </a:lnTo>
                  <a:lnTo>
                    <a:pt x="347342" y="2634440"/>
                  </a:lnTo>
                  <a:lnTo>
                    <a:pt x="391483" y="2650655"/>
                  </a:lnTo>
                  <a:lnTo>
                    <a:pt x="437752" y="2666057"/>
                  </a:lnTo>
                  <a:lnTo>
                    <a:pt x="486064" y="2680611"/>
                  </a:lnTo>
                  <a:lnTo>
                    <a:pt x="536331" y="2694288"/>
                  </a:lnTo>
                  <a:lnTo>
                    <a:pt x="588467" y="2707054"/>
                  </a:lnTo>
                  <a:lnTo>
                    <a:pt x="642383" y="2718878"/>
                  </a:lnTo>
                  <a:lnTo>
                    <a:pt x="697994" y="2729727"/>
                  </a:lnTo>
                  <a:lnTo>
                    <a:pt x="755211" y="2739570"/>
                  </a:lnTo>
                  <a:lnTo>
                    <a:pt x="813948" y="2748375"/>
                  </a:lnTo>
                  <a:lnTo>
                    <a:pt x="874118" y="2756110"/>
                  </a:lnTo>
                  <a:lnTo>
                    <a:pt x="935634" y="2762742"/>
                  </a:lnTo>
                  <a:lnTo>
                    <a:pt x="998408" y="2768240"/>
                  </a:lnTo>
                  <a:lnTo>
                    <a:pt x="1062353" y="2772572"/>
                  </a:lnTo>
                  <a:lnTo>
                    <a:pt x="1127383" y="2775706"/>
                  </a:lnTo>
                  <a:lnTo>
                    <a:pt x="1193410" y="2777610"/>
                  </a:lnTo>
                  <a:lnTo>
                    <a:pt x="1260348" y="2778252"/>
                  </a:lnTo>
                  <a:lnTo>
                    <a:pt x="1327285" y="2777610"/>
                  </a:lnTo>
                  <a:lnTo>
                    <a:pt x="1393312" y="2775706"/>
                  </a:lnTo>
                  <a:lnTo>
                    <a:pt x="1458342" y="2772572"/>
                  </a:lnTo>
                  <a:lnTo>
                    <a:pt x="1522287" y="2768240"/>
                  </a:lnTo>
                  <a:lnTo>
                    <a:pt x="1585061" y="2762742"/>
                  </a:lnTo>
                  <a:lnTo>
                    <a:pt x="1646577" y="2756110"/>
                  </a:lnTo>
                  <a:lnTo>
                    <a:pt x="1706747" y="2748375"/>
                  </a:lnTo>
                  <a:lnTo>
                    <a:pt x="1765484" y="2739570"/>
                  </a:lnTo>
                  <a:lnTo>
                    <a:pt x="1822701" y="2729727"/>
                  </a:lnTo>
                  <a:lnTo>
                    <a:pt x="1878312" y="2718878"/>
                  </a:lnTo>
                  <a:lnTo>
                    <a:pt x="1932228" y="2707054"/>
                  </a:lnTo>
                  <a:lnTo>
                    <a:pt x="1984364" y="2694288"/>
                  </a:lnTo>
                  <a:lnTo>
                    <a:pt x="2034631" y="2680611"/>
                  </a:lnTo>
                  <a:lnTo>
                    <a:pt x="2082943" y="2666057"/>
                  </a:lnTo>
                  <a:lnTo>
                    <a:pt x="2129212" y="2650655"/>
                  </a:lnTo>
                  <a:lnTo>
                    <a:pt x="2173353" y="2634440"/>
                  </a:lnTo>
                  <a:lnTo>
                    <a:pt x="2215276" y="2617441"/>
                  </a:lnTo>
                  <a:lnTo>
                    <a:pt x="2254896" y="2599693"/>
                  </a:lnTo>
                  <a:lnTo>
                    <a:pt x="2292125" y="2581225"/>
                  </a:lnTo>
                  <a:lnTo>
                    <a:pt x="2326877" y="2562071"/>
                  </a:lnTo>
                  <a:lnTo>
                    <a:pt x="2388597" y="2521832"/>
                  </a:lnTo>
                  <a:lnTo>
                    <a:pt x="2439362" y="2479230"/>
                  </a:lnTo>
                  <a:lnTo>
                    <a:pt x="2478473" y="2434521"/>
                  </a:lnTo>
                  <a:lnTo>
                    <a:pt x="2505234" y="2387961"/>
                  </a:lnTo>
                  <a:lnTo>
                    <a:pt x="2518949" y="2339805"/>
                  </a:lnTo>
                  <a:lnTo>
                    <a:pt x="2520696" y="2315210"/>
                  </a:lnTo>
                  <a:lnTo>
                    <a:pt x="2520696" y="463042"/>
                  </a:lnTo>
                  <a:lnTo>
                    <a:pt x="2513766" y="414185"/>
                  </a:lnTo>
                  <a:lnTo>
                    <a:pt x="2493441" y="366795"/>
                  </a:lnTo>
                  <a:lnTo>
                    <a:pt x="2460418" y="321128"/>
                  </a:lnTo>
                  <a:lnTo>
                    <a:pt x="2415393" y="277441"/>
                  </a:lnTo>
                  <a:lnTo>
                    <a:pt x="2359063" y="235988"/>
                  </a:lnTo>
                  <a:lnTo>
                    <a:pt x="2292125" y="197026"/>
                  </a:lnTo>
                  <a:lnTo>
                    <a:pt x="2254896" y="178558"/>
                  </a:lnTo>
                  <a:lnTo>
                    <a:pt x="2215276" y="160810"/>
                  </a:lnTo>
                  <a:lnTo>
                    <a:pt x="2173353" y="143811"/>
                  </a:lnTo>
                  <a:lnTo>
                    <a:pt x="2129212" y="127596"/>
                  </a:lnTo>
                  <a:lnTo>
                    <a:pt x="2082943" y="112194"/>
                  </a:lnTo>
                  <a:lnTo>
                    <a:pt x="2034631" y="97640"/>
                  </a:lnTo>
                  <a:lnTo>
                    <a:pt x="1984364" y="83963"/>
                  </a:lnTo>
                  <a:lnTo>
                    <a:pt x="1932228" y="71197"/>
                  </a:lnTo>
                  <a:lnTo>
                    <a:pt x="1878312" y="59373"/>
                  </a:lnTo>
                  <a:lnTo>
                    <a:pt x="1822701" y="48524"/>
                  </a:lnTo>
                  <a:lnTo>
                    <a:pt x="1765484" y="38681"/>
                  </a:lnTo>
                  <a:lnTo>
                    <a:pt x="1706747" y="29876"/>
                  </a:lnTo>
                  <a:lnTo>
                    <a:pt x="1646577" y="22141"/>
                  </a:lnTo>
                  <a:lnTo>
                    <a:pt x="1585061" y="15509"/>
                  </a:lnTo>
                  <a:lnTo>
                    <a:pt x="1522287" y="10011"/>
                  </a:lnTo>
                  <a:lnTo>
                    <a:pt x="1458342" y="5679"/>
                  </a:lnTo>
                  <a:lnTo>
                    <a:pt x="1393312" y="2545"/>
                  </a:lnTo>
                  <a:lnTo>
                    <a:pt x="1327285" y="641"/>
                  </a:lnTo>
                  <a:lnTo>
                    <a:pt x="1260348" y="0"/>
                  </a:lnTo>
                  <a:close/>
                </a:path>
              </a:pathLst>
            </a:custGeom>
            <a:solidFill>
              <a:srgbClr val="808080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8576" y="1653539"/>
              <a:ext cx="2520950" cy="2778760"/>
            </a:xfrm>
            <a:custGeom>
              <a:avLst/>
              <a:gdLst/>
              <a:ahLst/>
              <a:cxnLst/>
              <a:rect l="l" t="t" r="r" b="b"/>
              <a:pathLst>
                <a:path w="2520950" h="2778760">
                  <a:moveTo>
                    <a:pt x="2520696" y="463042"/>
                  </a:moveTo>
                  <a:lnTo>
                    <a:pt x="2513766" y="511898"/>
                  </a:lnTo>
                  <a:lnTo>
                    <a:pt x="2493441" y="559288"/>
                  </a:lnTo>
                  <a:lnTo>
                    <a:pt x="2460418" y="604955"/>
                  </a:lnTo>
                  <a:lnTo>
                    <a:pt x="2415393" y="648642"/>
                  </a:lnTo>
                  <a:lnTo>
                    <a:pt x="2359063" y="690095"/>
                  </a:lnTo>
                  <a:lnTo>
                    <a:pt x="2292125" y="729057"/>
                  </a:lnTo>
                  <a:lnTo>
                    <a:pt x="2254896" y="747525"/>
                  </a:lnTo>
                  <a:lnTo>
                    <a:pt x="2215276" y="765273"/>
                  </a:lnTo>
                  <a:lnTo>
                    <a:pt x="2173353" y="782272"/>
                  </a:lnTo>
                  <a:lnTo>
                    <a:pt x="2129212" y="798487"/>
                  </a:lnTo>
                  <a:lnTo>
                    <a:pt x="2082943" y="813889"/>
                  </a:lnTo>
                  <a:lnTo>
                    <a:pt x="2034631" y="828443"/>
                  </a:lnTo>
                  <a:lnTo>
                    <a:pt x="1984364" y="842120"/>
                  </a:lnTo>
                  <a:lnTo>
                    <a:pt x="1932228" y="854886"/>
                  </a:lnTo>
                  <a:lnTo>
                    <a:pt x="1878312" y="866710"/>
                  </a:lnTo>
                  <a:lnTo>
                    <a:pt x="1822701" y="877559"/>
                  </a:lnTo>
                  <a:lnTo>
                    <a:pt x="1765484" y="887402"/>
                  </a:lnTo>
                  <a:lnTo>
                    <a:pt x="1706747" y="896207"/>
                  </a:lnTo>
                  <a:lnTo>
                    <a:pt x="1646577" y="903942"/>
                  </a:lnTo>
                  <a:lnTo>
                    <a:pt x="1585061" y="910574"/>
                  </a:lnTo>
                  <a:lnTo>
                    <a:pt x="1522287" y="916072"/>
                  </a:lnTo>
                  <a:lnTo>
                    <a:pt x="1458342" y="920404"/>
                  </a:lnTo>
                  <a:lnTo>
                    <a:pt x="1393312" y="923538"/>
                  </a:lnTo>
                  <a:lnTo>
                    <a:pt x="1327285" y="925442"/>
                  </a:lnTo>
                  <a:lnTo>
                    <a:pt x="1260348" y="926084"/>
                  </a:lnTo>
                  <a:lnTo>
                    <a:pt x="1193410" y="925442"/>
                  </a:lnTo>
                  <a:lnTo>
                    <a:pt x="1127383" y="923538"/>
                  </a:lnTo>
                  <a:lnTo>
                    <a:pt x="1062353" y="920404"/>
                  </a:lnTo>
                  <a:lnTo>
                    <a:pt x="998408" y="916072"/>
                  </a:lnTo>
                  <a:lnTo>
                    <a:pt x="935634" y="910574"/>
                  </a:lnTo>
                  <a:lnTo>
                    <a:pt x="874118" y="903942"/>
                  </a:lnTo>
                  <a:lnTo>
                    <a:pt x="813948" y="896207"/>
                  </a:lnTo>
                  <a:lnTo>
                    <a:pt x="755211" y="887402"/>
                  </a:lnTo>
                  <a:lnTo>
                    <a:pt x="697994" y="877559"/>
                  </a:lnTo>
                  <a:lnTo>
                    <a:pt x="642383" y="866710"/>
                  </a:lnTo>
                  <a:lnTo>
                    <a:pt x="588467" y="854886"/>
                  </a:lnTo>
                  <a:lnTo>
                    <a:pt x="536331" y="842120"/>
                  </a:lnTo>
                  <a:lnTo>
                    <a:pt x="486064" y="828443"/>
                  </a:lnTo>
                  <a:lnTo>
                    <a:pt x="437752" y="813889"/>
                  </a:lnTo>
                  <a:lnTo>
                    <a:pt x="391483" y="798487"/>
                  </a:lnTo>
                  <a:lnTo>
                    <a:pt x="347342" y="782272"/>
                  </a:lnTo>
                  <a:lnTo>
                    <a:pt x="305419" y="765273"/>
                  </a:lnTo>
                  <a:lnTo>
                    <a:pt x="265799" y="747525"/>
                  </a:lnTo>
                  <a:lnTo>
                    <a:pt x="228570" y="729057"/>
                  </a:lnTo>
                  <a:lnTo>
                    <a:pt x="193818" y="709903"/>
                  </a:lnTo>
                  <a:lnTo>
                    <a:pt x="132098" y="669664"/>
                  </a:lnTo>
                  <a:lnTo>
                    <a:pt x="81333" y="627062"/>
                  </a:lnTo>
                  <a:lnTo>
                    <a:pt x="42222" y="582353"/>
                  </a:lnTo>
                  <a:lnTo>
                    <a:pt x="15461" y="535793"/>
                  </a:lnTo>
                  <a:lnTo>
                    <a:pt x="1746" y="487637"/>
                  </a:lnTo>
                  <a:lnTo>
                    <a:pt x="0" y="463042"/>
                  </a:lnTo>
                </a:path>
                <a:path w="2520950" h="2778760">
                  <a:moveTo>
                    <a:pt x="0" y="463042"/>
                  </a:moveTo>
                  <a:lnTo>
                    <a:pt x="6929" y="414185"/>
                  </a:lnTo>
                  <a:lnTo>
                    <a:pt x="27254" y="366795"/>
                  </a:lnTo>
                  <a:lnTo>
                    <a:pt x="60277" y="321128"/>
                  </a:lnTo>
                  <a:lnTo>
                    <a:pt x="105302" y="277441"/>
                  </a:lnTo>
                  <a:lnTo>
                    <a:pt x="161632" y="235988"/>
                  </a:lnTo>
                  <a:lnTo>
                    <a:pt x="228570" y="197026"/>
                  </a:lnTo>
                  <a:lnTo>
                    <a:pt x="265799" y="178558"/>
                  </a:lnTo>
                  <a:lnTo>
                    <a:pt x="305419" y="160810"/>
                  </a:lnTo>
                  <a:lnTo>
                    <a:pt x="347342" y="143811"/>
                  </a:lnTo>
                  <a:lnTo>
                    <a:pt x="391483" y="127596"/>
                  </a:lnTo>
                  <a:lnTo>
                    <a:pt x="437752" y="112194"/>
                  </a:lnTo>
                  <a:lnTo>
                    <a:pt x="486064" y="97640"/>
                  </a:lnTo>
                  <a:lnTo>
                    <a:pt x="536331" y="83963"/>
                  </a:lnTo>
                  <a:lnTo>
                    <a:pt x="588467" y="71197"/>
                  </a:lnTo>
                  <a:lnTo>
                    <a:pt x="642383" y="59373"/>
                  </a:lnTo>
                  <a:lnTo>
                    <a:pt x="697994" y="48524"/>
                  </a:lnTo>
                  <a:lnTo>
                    <a:pt x="755211" y="38681"/>
                  </a:lnTo>
                  <a:lnTo>
                    <a:pt x="813948" y="29876"/>
                  </a:lnTo>
                  <a:lnTo>
                    <a:pt x="874118" y="22141"/>
                  </a:lnTo>
                  <a:lnTo>
                    <a:pt x="935634" y="15509"/>
                  </a:lnTo>
                  <a:lnTo>
                    <a:pt x="998408" y="10011"/>
                  </a:lnTo>
                  <a:lnTo>
                    <a:pt x="1062353" y="5679"/>
                  </a:lnTo>
                  <a:lnTo>
                    <a:pt x="1127383" y="2545"/>
                  </a:lnTo>
                  <a:lnTo>
                    <a:pt x="1193410" y="641"/>
                  </a:lnTo>
                  <a:lnTo>
                    <a:pt x="1260348" y="0"/>
                  </a:lnTo>
                  <a:lnTo>
                    <a:pt x="1327285" y="641"/>
                  </a:lnTo>
                  <a:lnTo>
                    <a:pt x="1393312" y="2545"/>
                  </a:lnTo>
                  <a:lnTo>
                    <a:pt x="1458342" y="5679"/>
                  </a:lnTo>
                  <a:lnTo>
                    <a:pt x="1522287" y="10011"/>
                  </a:lnTo>
                  <a:lnTo>
                    <a:pt x="1585061" y="15509"/>
                  </a:lnTo>
                  <a:lnTo>
                    <a:pt x="1646577" y="22141"/>
                  </a:lnTo>
                  <a:lnTo>
                    <a:pt x="1706747" y="29876"/>
                  </a:lnTo>
                  <a:lnTo>
                    <a:pt x="1765484" y="38681"/>
                  </a:lnTo>
                  <a:lnTo>
                    <a:pt x="1822701" y="48524"/>
                  </a:lnTo>
                  <a:lnTo>
                    <a:pt x="1878312" y="59373"/>
                  </a:lnTo>
                  <a:lnTo>
                    <a:pt x="1932228" y="71197"/>
                  </a:lnTo>
                  <a:lnTo>
                    <a:pt x="1984364" y="83963"/>
                  </a:lnTo>
                  <a:lnTo>
                    <a:pt x="2034631" y="97640"/>
                  </a:lnTo>
                  <a:lnTo>
                    <a:pt x="2082943" y="112194"/>
                  </a:lnTo>
                  <a:lnTo>
                    <a:pt x="2129212" y="127596"/>
                  </a:lnTo>
                  <a:lnTo>
                    <a:pt x="2173353" y="143811"/>
                  </a:lnTo>
                  <a:lnTo>
                    <a:pt x="2215276" y="160810"/>
                  </a:lnTo>
                  <a:lnTo>
                    <a:pt x="2254896" y="178558"/>
                  </a:lnTo>
                  <a:lnTo>
                    <a:pt x="2292125" y="197026"/>
                  </a:lnTo>
                  <a:lnTo>
                    <a:pt x="2326877" y="216180"/>
                  </a:lnTo>
                  <a:lnTo>
                    <a:pt x="2388597" y="256419"/>
                  </a:lnTo>
                  <a:lnTo>
                    <a:pt x="2439362" y="299021"/>
                  </a:lnTo>
                  <a:lnTo>
                    <a:pt x="2478473" y="343730"/>
                  </a:lnTo>
                  <a:lnTo>
                    <a:pt x="2505234" y="390290"/>
                  </a:lnTo>
                  <a:lnTo>
                    <a:pt x="2518949" y="438446"/>
                  </a:lnTo>
                  <a:lnTo>
                    <a:pt x="2520696" y="463042"/>
                  </a:lnTo>
                  <a:lnTo>
                    <a:pt x="2520696" y="2315210"/>
                  </a:lnTo>
                  <a:lnTo>
                    <a:pt x="2513766" y="2364066"/>
                  </a:lnTo>
                  <a:lnTo>
                    <a:pt x="2493441" y="2411456"/>
                  </a:lnTo>
                  <a:lnTo>
                    <a:pt x="2460418" y="2457123"/>
                  </a:lnTo>
                  <a:lnTo>
                    <a:pt x="2415393" y="2500810"/>
                  </a:lnTo>
                  <a:lnTo>
                    <a:pt x="2359063" y="2542263"/>
                  </a:lnTo>
                  <a:lnTo>
                    <a:pt x="2292125" y="2581225"/>
                  </a:lnTo>
                  <a:lnTo>
                    <a:pt x="2254896" y="2599693"/>
                  </a:lnTo>
                  <a:lnTo>
                    <a:pt x="2215276" y="2617441"/>
                  </a:lnTo>
                  <a:lnTo>
                    <a:pt x="2173353" y="2634440"/>
                  </a:lnTo>
                  <a:lnTo>
                    <a:pt x="2129212" y="2650655"/>
                  </a:lnTo>
                  <a:lnTo>
                    <a:pt x="2082943" y="2666057"/>
                  </a:lnTo>
                  <a:lnTo>
                    <a:pt x="2034631" y="2680611"/>
                  </a:lnTo>
                  <a:lnTo>
                    <a:pt x="1984364" y="2694288"/>
                  </a:lnTo>
                  <a:lnTo>
                    <a:pt x="1932228" y="2707054"/>
                  </a:lnTo>
                  <a:lnTo>
                    <a:pt x="1878312" y="2718878"/>
                  </a:lnTo>
                  <a:lnTo>
                    <a:pt x="1822701" y="2729727"/>
                  </a:lnTo>
                  <a:lnTo>
                    <a:pt x="1765484" y="2739570"/>
                  </a:lnTo>
                  <a:lnTo>
                    <a:pt x="1706747" y="2748375"/>
                  </a:lnTo>
                  <a:lnTo>
                    <a:pt x="1646577" y="2756110"/>
                  </a:lnTo>
                  <a:lnTo>
                    <a:pt x="1585061" y="2762742"/>
                  </a:lnTo>
                  <a:lnTo>
                    <a:pt x="1522287" y="2768240"/>
                  </a:lnTo>
                  <a:lnTo>
                    <a:pt x="1458342" y="2772572"/>
                  </a:lnTo>
                  <a:lnTo>
                    <a:pt x="1393312" y="2775706"/>
                  </a:lnTo>
                  <a:lnTo>
                    <a:pt x="1327285" y="2777610"/>
                  </a:lnTo>
                  <a:lnTo>
                    <a:pt x="1260348" y="2778252"/>
                  </a:lnTo>
                  <a:lnTo>
                    <a:pt x="1193410" y="2777610"/>
                  </a:lnTo>
                  <a:lnTo>
                    <a:pt x="1127383" y="2775706"/>
                  </a:lnTo>
                  <a:lnTo>
                    <a:pt x="1062353" y="2772572"/>
                  </a:lnTo>
                  <a:lnTo>
                    <a:pt x="998408" y="2768240"/>
                  </a:lnTo>
                  <a:lnTo>
                    <a:pt x="935634" y="2762742"/>
                  </a:lnTo>
                  <a:lnTo>
                    <a:pt x="874118" y="2756110"/>
                  </a:lnTo>
                  <a:lnTo>
                    <a:pt x="813948" y="2748375"/>
                  </a:lnTo>
                  <a:lnTo>
                    <a:pt x="755211" y="2739570"/>
                  </a:lnTo>
                  <a:lnTo>
                    <a:pt x="697994" y="2729727"/>
                  </a:lnTo>
                  <a:lnTo>
                    <a:pt x="642383" y="2718878"/>
                  </a:lnTo>
                  <a:lnTo>
                    <a:pt x="588467" y="2707054"/>
                  </a:lnTo>
                  <a:lnTo>
                    <a:pt x="536331" y="2694288"/>
                  </a:lnTo>
                  <a:lnTo>
                    <a:pt x="486064" y="2680611"/>
                  </a:lnTo>
                  <a:lnTo>
                    <a:pt x="437752" y="2666057"/>
                  </a:lnTo>
                  <a:lnTo>
                    <a:pt x="391483" y="2650655"/>
                  </a:lnTo>
                  <a:lnTo>
                    <a:pt x="347342" y="2634440"/>
                  </a:lnTo>
                  <a:lnTo>
                    <a:pt x="305419" y="2617441"/>
                  </a:lnTo>
                  <a:lnTo>
                    <a:pt x="265799" y="2599693"/>
                  </a:lnTo>
                  <a:lnTo>
                    <a:pt x="228570" y="2581225"/>
                  </a:lnTo>
                  <a:lnTo>
                    <a:pt x="193818" y="2562071"/>
                  </a:lnTo>
                  <a:lnTo>
                    <a:pt x="132098" y="2521832"/>
                  </a:lnTo>
                  <a:lnTo>
                    <a:pt x="81333" y="2479230"/>
                  </a:lnTo>
                  <a:lnTo>
                    <a:pt x="42222" y="2434521"/>
                  </a:lnTo>
                  <a:lnTo>
                    <a:pt x="15461" y="2387961"/>
                  </a:lnTo>
                  <a:lnTo>
                    <a:pt x="1746" y="2339805"/>
                  </a:lnTo>
                  <a:lnTo>
                    <a:pt x="0" y="2315210"/>
                  </a:lnTo>
                  <a:lnTo>
                    <a:pt x="0" y="46304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356" y="4686300"/>
              <a:ext cx="3893820" cy="1155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4686" y="1567433"/>
              <a:ext cx="4020820" cy="4373880"/>
            </a:xfrm>
            <a:custGeom>
              <a:avLst/>
              <a:gdLst/>
              <a:ahLst/>
              <a:cxnLst/>
              <a:rect l="l" t="t" r="r" b="b"/>
              <a:pathLst>
                <a:path w="4020820" h="4373880">
                  <a:moveTo>
                    <a:pt x="0" y="4373880"/>
                  </a:moveTo>
                  <a:lnTo>
                    <a:pt x="4020312" y="4373880"/>
                  </a:lnTo>
                  <a:lnTo>
                    <a:pt x="4020312" y="0"/>
                  </a:lnTo>
                  <a:lnTo>
                    <a:pt x="0" y="0"/>
                  </a:lnTo>
                  <a:lnTo>
                    <a:pt x="0" y="43738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8387" y="2811780"/>
              <a:ext cx="2481072" cy="982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34386"/>
            <a:ext cx="4471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6E6C"/>
                </a:solidFill>
                <a:latin typeface="Arial"/>
                <a:cs typeface="Arial"/>
              </a:rPr>
              <a:t>Standard</a:t>
            </a:r>
            <a:r>
              <a:rPr sz="3200" b="1" spc="-95" dirty="0">
                <a:solidFill>
                  <a:srgbClr val="006E6C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6E6C"/>
                </a:solidFill>
                <a:latin typeface="Arial"/>
                <a:cs typeface="Arial"/>
              </a:rPr>
              <a:t>Reasoning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61739" y="1514650"/>
            <a:ext cx="4882515" cy="3481070"/>
            <a:chOff x="4261739" y="1514650"/>
            <a:chExt cx="4882515" cy="3481070"/>
          </a:xfrm>
        </p:grpSpPr>
        <p:sp>
          <p:nvSpPr>
            <p:cNvPr id="10" name="object 10"/>
            <p:cNvSpPr/>
            <p:nvPr/>
          </p:nvSpPr>
          <p:spPr>
            <a:xfrm>
              <a:off x="4261739" y="3406054"/>
              <a:ext cx="2281555" cy="171450"/>
            </a:xfrm>
            <a:custGeom>
              <a:avLst/>
              <a:gdLst/>
              <a:ahLst/>
              <a:cxnLst/>
              <a:rect l="l" t="t" r="r" b="b"/>
              <a:pathLst>
                <a:path w="2281554" h="171450">
                  <a:moveTo>
                    <a:pt x="150195" y="0"/>
                  </a:moveTo>
                  <a:lnTo>
                    <a:pt x="143001" y="2371"/>
                  </a:lnTo>
                  <a:lnTo>
                    <a:pt x="0" y="84667"/>
                  </a:lnTo>
                  <a:lnTo>
                    <a:pt x="141986" y="168741"/>
                  </a:lnTo>
                  <a:lnTo>
                    <a:pt x="149181" y="171207"/>
                  </a:lnTo>
                  <a:lnTo>
                    <a:pt x="156495" y="170757"/>
                  </a:lnTo>
                  <a:lnTo>
                    <a:pt x="163095" y="167616"/>
                  </a:lnTo>
                  <a:lnTo>
                    <a:pt x="168148" y="162010"/>
                  </a:lnTo>
                  <a:lnTo>
                    <a:pt x="170614" y="154886"/>
                  </a:lnTo>
                  <a:lnTo>
                    <a:pt x="170164" y="147595"/>
                  </a:lnTo>
                  <a:lnTo>
                    <a:pt x="167022" y="140971"/>
                  </a:lnTo>
                  <a:lnTo>
                    <a:pt x="161416" y="135848"/>
                  </a:lnTo>
                  <a:lnTo>
                    <a:pt x="108209" y="104410"/>
                  </a:lnTo>
                  <a:lnTo>
                    <a:pt x="37719" y="103971"/>
                  </a:lnTo>
                  <a:lnTo>
                    <a:pt x="37973" y="65871"/>
                  </a:lnTo>
                  <a:lnTo>
                    <a:pt x="109241" y="65871"/>
                  </a:lnTo>
                  <a:lnTo>
                    <a:pt x="162051" y="35518"/>
                  </a:lnTo>
                  <a:lnTo>
                    <a:pt x="167751" y="30485"/>
                  </a:lnTo>
                  <a:lnTo>
                    <a:pt x="170973" y="23929"/>
                  </a:lnTo>
                  <a:lnTo>
                    <a:pt x="171481" y="16658"/>
                  </a:lnTo>
                  <a:lnTo>
                    <a:pt x="169037" y="9483"/>
                  </a:lnTo>
                  <a:lnTo>
                    <a:pt x="164058" y="3782"/>
                  </a:lnTo>
                  <a:lnTo>
                    <a:pt x="157495" y="545"/>
                  </a:lnTo>
                  <a:lnTo>
                    <a:pt x="150195" y="0"/>
                  </a:lnTo>
                  <a:close/>
                </a:path>
                <a:path w="2281554" h="171450">
                  <a:moveTo>
                    <a:pt x="108470" y="66314"/>
                  </a:moveTo>
                  <a:lnTo>
                    <a:pt x="75654" y="85175"/>
                  </a:lnTo>
                  <a:lnTo>
                    <a:pt x="108209" y="104410"/>
                  </a:lnTo>
                  <a:lnTo>
                    <a:pt x="2281301" y="117941"/>
                  </a:lnTo>
                  <a:lnTo>
                    <a:pt x="2281428" y="79968"/>
                  </a:lnTo>
                  <a:lnTo>
                    <a:pt x="108470" y="66314"/>
                  </a:lnTo>
                  <a:close/>
                </a:path>
                <a:path w="2281554" h="171450">
                  <a:moveTo>
                    <a:pt x="37973" y="65871"/>
                  </a:moveTo>
                  <a:lnTo>
                    <a:pt x="37719" y="103971"/>
                  </a:lnTo>
                  <a:lnTo>
                    <a:pt x="108209" y="104410"/>
                  </a:lnTo>
                  <a:lnTo>
                    <a:pt x="103167" y="101431"/>
                  </a:lnTo>
                  <a:lnTo>
                    <a:pt x="47371" y="101431"/>
                  </a:lnTo>
                  <a:lnTo>
                    <a:pt x="47498" y="68538"/>
                  </a:lnTo>
                  <a:lnTo>
                    <a:pt x="104601" y="68538"/>
                  </a:lnTo>
                  <a:lnTo>
                    <a:pt x="108470" y="66314"/>
                  </a:lnTo>
                  <a:lnTo>
                    <a:pt x="37973" y="65871"/>
                  </a:lnTo>
                  <a:close/>
                </a:path>
                <a:path w="2281554" h="171450">
                  <a:moveTo>
                    <a:pt x="47498" y="68538"/>
                  </a:moveTo>
                  <a:lnTo>
                    <a:pt x="47371" y="101431"/>
                  </a:lnTo>
                  <a:lnTo>
                    <a:pt x="75654" y="85175"/>
                  </a:lnTo>
                  <a:lnTo>
                    <a:pt x="47498" y="68538"/>
                  </a:lnTo>
                  <a:close/>
                </a:path>
                <a:path w="2281554" h="171450">
                  <a:moveTo>
                    <a:pt x="75654" y="85175"/>
                  </a:moveTo>
                  <a:lnTo>
                    <a:pt x="47371" y="101431"/>
                  </a:lnTo>
                  <a:lnTo>
                    <a:pt x="103167" y="101431"/>
                  </a:lnTo>
                  <a:lnTo>
                    <a:pt x="75654" y="85175"/>
                  </a:lnTo>
                  <a:close/>
                </a:path>
                <a:path w="2281554" h="171450">
                  <a:moveTo>
                    <a:pt x="104601" y="68538"/>
                  </a:moveTo>
                  <a:lnTo>
                    <a:pt x="47498" y="68538"/>
                  </a:lnTo>
                  <a:lnTo>
                    <a:pt x="75654" y="85175"/>
                  </a:lnTo>
                  <a:lnTo>
                    <a:pt x="104601" y="68538"/>
                  </a:lnTo>
                  <a:close/>
                </a:path>
                <a:path w="2281554" h="171450">
                  <a:moveTo>
                    <a:pt x="109241" y="65871"/>
                  </a:moveTo>
                  <a:lnTo>
                    <a:pt x="37973" y="65871"/>
                  </a:lnTo>
                  <a:lnTo>
                    <a:pt x="108470" y="66314"/>
                  </a:lnTo>
                  <a:lnTo>
                    <a:pt x="109241" y="65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90716" y="2173224"/>
              <a:ext cx="2653283" cy="282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3946" y="1519413"/>
              <a:ext cx="2268220" cy="1509395"/>
            </a:xfrm>
            <a:custGeom>
              <a:avLst/>
              <a:gdLst/>
              <a:ahLst/>
              <a:cxnLst/>
              <a:rect l="l" t="t" r="r" b="b"/>
              <a:pathLst>
                <a:path w="2268220" h="1509395">
                  <a:moveTo>
                    <a:pt x="1165466" y="100"/>
                  </a:moveTo>
                  <a:lnTo>
                    <a:pt x="1111173" y="0"/>
                  </a:lnTo>
                  <a:lnTo>
                    <a:pt x="1056585" y="1497"/>
                  </a:lnTo>
                  <a:lnTo>
                    <a:pt x="1001781" y="4619"/>
                  </a:lnTo>
                  <a:lnTo>
                    <a:pt x="946841" y="9395"/>
                  </a:lnTo>
                  <a:lnTo>
                    <a:pt x="891845" y="15852"/>
                  </a:lnTo>
                  <a:lnTo>
                    <a:pt x="836874" y="24017"/>
                  </a:lnTo>
                  <a:lnTo>
                    <a:pt x="777282" y="34863"/>
                  </a:lnTo>
                  <a:lnTo>
                    <a:pt x="719400" y="47494"/>
                  </a:lnTo>
                  <a:lnTo>
                    <a:pt x="663289" y="61847"/>
                  </a:lnTo>
                  <a:lnTo>
                    <a:pt x="609010" y="77858"/>
                  </a:lnTo>
                  <a:lnTo>
                    <a:pt x="556624" y="95462"/>
                  </a:lnTo>
                  <a:lnTo>
                    <a:pt x="506191" y="114595"/>
                  </a:lnTo>
                  <a:lnTo>
                    <a:pt x="457772" y="135192"/>
                  </a:lnTo>
                  <a:lnTo>
                    <a:pt x="411429" y="157191"/>
                  </a:lnTo>
                  <a:lnTo>
                    <a:pt x="367221" y="180526"/>
                  </a:lnTo>
                  <a:lnTo>
                    <a:pt x="325209" y="205133"/>
                  </a:lnTo>
                  <a:lnTo>
                    <a:pt x="285456" y="230949"/>
                  </a:lnTo>
                  <a:lnTo>
                    <a:pt x="248020" y="257909"/>
                  </a:lnTo>
                  <a:lnTo>
                    <a:pt x="212964" y="285948"/>
                  </a:lnTo>
                  <a:lnTo>
                    <a:pt x="180348" y="315003"/>
                  </a:lnTo>
                  <a:lnTo>
                    <a:pt x="150232" y="345010"/>
                  </a:lnTo>
                  <a:lnTo>
                    <a:pt x="122678" y="375904"/>
                  </a:lnTo>
                  <a:lnTo>
                    <a:pt x="97747" y="407621"/>
                  </a:lnTo>
                  <a:lnTo>
                    <a:pt x="75498" y="440097"/>
                  </a:lnTo>
                  <a:lnTo>
                    <a:pt x="55994" y="473267"/>
                  </a:lnTo>
                  <a:lnTo>
                    <a:pt x="25461" y="541437"/>
                  </a:lnTo>
                  <a:lnTo>
                    <a:pt x="6634" y="611615"/>
                  </a:lnTo>
                  <a:lnTo>
                    <a:pt x="0" y="683288"/>
                  </a:lnTo>
                  <a:lnTo>
                    <a:pt x="1406" y="719526"/>
                  </a:lnTo>
                  <a:lnTo>
                    <a:pt x="13973" y="792480"/>
                  </a:lnTo>
                  <a:lnTo>
                    <a:pt x="25254" y="829069"/>
                  </a:lnTo>
                  <a:lnTo>
                    <a:pt x="39949" y="865646"/>
                  </a:lnTo>
                  <a:lnTo>
                    <a:pt x="74755" y="930415"/>
                  </a:lnTo>
                  <a:lnTo>
                    <a:pt x="119036" y="991663"/>
                  </a:lnTo>
                  <a:lnTo>
                    <a:pt x="144530" y="1020898"/>
                  </a:lnTo>
                  <a:lnTo>
                    <a:pt x="172153" y="1049170"/>
                  </a:lnTo>
                  <a:lnTo>
                    <a:pt x="201826" y="1076451"/>
                  </a:lnTo>
                  <a:lnTo>
                    <a:pt x="233469" y="1102714"/>
                  </a:lnTo>
                  <a:lnTo>
                    <a:pt x="267002" y="1127931"/>
                  </a:lnTo>
                  <a:lnTo>
                    <a:pt x="302345" y="1152074"/>
                  </a:lnTo>
                  <a:lnTo>
                    <a:pt x="339419" y="1175117"/>
                  </a:lnTo>
                  <a:lnTo>
                    <a:pt x="378144" y="1197031"/>
                  </a:lnTo>
                  <a:lnTo>
                    <a:pt x="418440" y="1217789"/>
                  </a:lnTo>
                  <a:lnTo>
                    <a:pt x="460228" y="1237362"/>
                  </a:lnTo>
                  <a:lnTo>
                    <a:pt x="503427" y="1255725"/>
                  </a:lnTo>
                  <a:lnTo>
                    <a:pt x="547958" y="1272848"/>
                  </a:lnTo>
                  <a:lnTo>
                    <a:pt x="593741" y="1288704"/>
                  </a:lnTo>
                  <a:lnTo>
                    <a:pt x="640696" y="1303267"/>
                  </a:lnTo>
                  <a:lnTo>
                    <a:pt x="688744" y="1316507"/>
                  </a:lnTo>
                  <a:lnTo>
                    <a:pt x="737805" y="1328398"/>
                  </a:lnTo>
                  <a:lnTo>
                    <a:pt x="787799" y="1338911"/>
                  </a:lnTo>
                  <a:lnTo>
                    <a:pt x="838647" y="1348020"/>
                  </a:lnTo>
                  <a:lnTo>
                    <a:pt x="890268" y="1355697"/>
                  </a:lnTo>
                  <a:lnTo>
                    <a:pt x="942583" y="1361914"/>
                  </a:lnTo>
                  <a:lnTo>
                    <a:pt x="995513" y="1366643"/>
                  </a:lnTo>
                  <a:lnTo>
                    <a:pt x="1048976" y="1369857"/>
                  </a:lnTo>
                  <a:lnTo>
                    <a:pt x="1102895" y="1371528"/>
                  </a:lnTo>
                  <a:lnTo>
                    <a:pt x="1157188" y="1371629"/>
                  </a:lnTo>
                  <a:lnTo>
                    <a:pt x="1211777" y="1370132"/>
                  </a:lnTo>
                  <a:lnTo>
                    <a:pt x="1266581" y="1367009"/>
                  </a:lnTo>
                  <a:lnTo>
                    <a:pt x="1321520" y="1362233"/>
                  </a:lnTo>
                  <a:lnTo>
                    <a:pt x="1376516" y="1355776"/>
                  </a:lnTo>
                  <a:lnTo>
                    <a:pt x="1431488" y="1347611"/>
                  </a:lnTo>
                  <a:lnTo>
                    <a:pt x="1804106" y="1509155"/>
                  </a:lnTo>
                  <a:lnTo>
                    <a:pt x="1819727" y="1232041"/>
                  </a:lnTo>
                  <a:lnTo>
                    <a:pt x="1873394" y="1205816"/>
                  </a:lnTo>
                  <a:lnTo>
                    <a:pt x="1923907" y="1177919"/>
                  </a:lnTo>
                  <a:lnTo>
                    <a:pt x="1971208" y="1148452"/>
                  </a:lnTo>
                  <a:lnTo>
                    <a:pt x="2015240" y="1117517"/>
                  </a:lnTo>
                  <a:lnTo>
                    <a:pt x="2055945" y="1085215"/>
                  </a:lnTo>
                  <a:lnTo>
                    <a:pt x="2093266" y="1051649"/>
                  </a:lnTo>
                  <a:lnTo>
                    <a:pt x="2127146" y="1016921"/>
                  </a:lnTo>
                  <a:lnTo>
                    <a:pt x="2157528" y="981132"/>
                  </a:lnTo>
                  <a:lnTo>
                    <a:pt x="2184355" y="944384"/>
                  </a:lnTo>
                  <a:lnTo>
                    <a:pt x="2207569" y="906778"/>
                  </a:lnTo>
                  <a:lnTo>
                    <a:pt x="2227113" y="868418"/>
                  </a:lnTo>
                  <a:lnTo>
                    <a:pt x="2242929" y="829403"/>
                  </a:lnTo>
                  <a:lnTo>
                    <a:pt x="2254961" y="789838"/>
                  </a:lnTo>
                  <a:lnTo>
                    <a:pt x="2263152" y="749822"/>
                  </a:lnTo>
                  <a:lnTo>
                    <a:pt x="2267443" y="709458"/>
                  </a:lnTo>
                  <a:lnTo>
                    <a:pt x="2267779" y="668848"/>
                  </a:lnTo>
                  <a:lnTo>
                    <a:pt x="2264100" y="628094"/>
                  </a:lnTo>
                  <a:lnTo>
                    <a:pt x="2256352" y="587297"/>
                  </a:lnTo>
                  <a:lnTo>
                    <a:pt x="2244475" y="546559"/>
                  </a:lnTo>
                  <a:lnTo>
                    <a:pt x="2228413" y="505982"/>
                  </a:lnTo>
                  <a:lnTo>
                    <a:pt x="2193606" y="441213"/>
                  </a:lnTo>
                  <a:lnTo>
                    <a:pt x="2149325" y="379965"/>
                  </a:lnTo>
                  <a:lnTo>
                    <a:pt x="2123831" y="350730"/>
                  </a:lnTo>
                  <a:lnTo>
                    <a:pt x="2096208" y="322459"/>
                  </a:lnTo>
                  <a:lnTo>
                    <a:pt x="2066535" y="295178"/>
                  </a:lnTo>
                  <a:lnTo>
                    <a:pt x="2034892" y="268915"/>
                  </a:lnTo>
                  <a:lnTo>
                    <a:pt x="2001359" y="243698"/>
                  </a:lnTo>
                  <a:lnTo>
                    <a:pt x="1966016" y="219554"/>
                  </a:lnTo>
                  <a:lnTo>
                    <a:pt x="1928942" y="196511"/>
                  </a:lnTo>
                  <a:lnTo>
                    <a:pt x="1890217" y="174597"/>
                  </a:lnTo>
                  <a:lnTo>
                    <a:pt x="1849921" y="153840"/>
                  </a:lnTo>
                  <a:lnTo>
                    <a:pt x="1808134" y="134266"/>
                  </a:lnTo>
                  <a:lnTo>
                    <a:pt x="1764935" y="115904"/>
                  </a:lnTo>
                  <a:lnTo>
                    <a:pt x="1720404" y="98781"/>
                  </a:lnTo>
                  <a:lnTo>
                    <a:pt x="1674621" y="82924"/>
                  </a:lnTo>
                  <a:lnTo>
                    <a:pt x="1627665" y="68362"/>
                  </a:lnTo>
                  <a:lnTo>
                    <a:pt x="1579617" y="55121"/>
                  </a:lnTo>
                  <a:lnTo>
                    <a:pt x="1530556" y="43231"/>
                  </a:lnTo>
                  <a:lnTo>
                    <a:pt x="1480562" y="32717"/>
                  </a:lnTo>
                  <a:lnTo>
                    <a:pt x="1429714" y="23608"/>
                  </a:lnTo>
                  <a:lnTo>
                    <a:pt x="1378093" y="15931"/>
                  </a:lnTo>
                  <a:lnTo>
                    <a:pt x="1325778" y="9715"/>
                  </a:lnTo>
                  <a:lnTo>
                    <a:pt x="1272849" y="4986"/>
                  </a:lnTo>
                  <a:lnTo>
                    <a:pt x="1219385" y="1772"/>
                  </a:lnTo>
                  <a:lnTo>
                    <a:pt x="1165466" y="10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3946" y="1519413"/>
              <a:ext cx="2268220" cy="1509395"/>
            </a:xfrm>
            <a:custGeom>
              <a:avLst/>
              <a:gdLst/>
              <a:ahLst/>
              <a:cxnLst/>
              <a:rect l="l" t="t" r="r" b="b"/>
              <a:pathLst>
                <a:path w="2268220" h="1509395">
                  <a:moveTo>
                    <a:pt x="1804106" y="1509155"/>
                  </a:moveTo>
                  <a:lnTo>
                    <a:pt x="1431488" y="1347611"/>
                  </a:lnTo>
                  <a:lnTo>
                    <a:pt x="1376516" y="1355776"/>
                  </a:lnTo>
                  <a:lnTo>
                    <a:pt x="1321520" y="1362233"/>
                  </a:lnTo>
                  <a:lnTo>
                    <a:pt x="1266581" y="1367009"/>
                  </a:lnTo>
                  <a:lnTo>
                    <a:pt x="1211777" y="1370132"/>
                  </a:lnTo>
                  <a:lnTo>
                    <a:pt x="1157188" y="1371629"/>
                  </a:lnTo>
                  <a:lnTo>
                    <a:pt x="1102895" y="1371528"/>
                  </a:lnTo>
                  <a:lnTo>
                    <a:pt x="1048976" y="1369857"/>
                  </a:lnTo>
                  <a:lnTo>
                    <a:pt x="995513" y="1366643"/>
                  </a:lnTo>
                  <a:lnTo>
                    <a:pt x="942583" y="1361914"/>
                  </a:lnTo>
                  <a:lnTo>
                    <a:pt x="890268" y="1355697"/>
                  </a:lnTo>
                  <a:lnTo>
                    <a:pt x="838647" y="1348020"/>
                  </a:lnTo>
                  <a:lnTo>
                    <a:pt x="787799" y="1338911"/>
                  </a:lnTo>
                  <a:lnTo>
                    <a:pt x="737805" y="1328398"/>
                  </a:lnTo>
                  <a:lnTo>
                    <a:pt x="688744" y="1316507"/>
                  </a:lnTo>
                  <a:lnTo>
                    <a:pt x="640696" y="1303267"/>
                  </a:lnTo>
                  <a:lnTo>
                    <a:pt x="593741" y="1288704"/>
                  </a:lnTo>
                  <a:lnTo>
                    <a:pt x="547958" y="1272848"/>
                  </a:lnTo>
                  <a:lnTo>
                    <a:pt x="503427" y="1255725"/>
                  </a:lnTo>
                  <a:lnTo>
                    <a:pt x="460228" y="1237362"/>
                  </a:lnTo>
                  <a:lnTo>
                    <a:pt x="418440" y="1217789"/>
                  </a:lnTo>
                  <a:lnTo>
                    <a:pt x="378144" y="1197031"/>
                  </a:lnTo>
                  <a:lnTo>
                    <a:pt x="339419" y="1175117"/>
                  </a:lnTo>
                  <a:lnTo>
                    <a:pt x="302345" y="1152074"/>
                  </a:lnTo>
                  <a:lnTo>
                    <a:pt x="267002" y="1127931"/>
                  </a:lnTo>
                  <a:lnTo>
                    <a:pt x="233469" y="1102714"/>
                  </a:lnTo>
                  <a:lnTo>
                    <a:pt x="201826" y="1076451"/>
                  </a:lnTo>
                  <a:lnTo>
                    <a:pt x="172153" y="1049170"/>
                  </a:lnTo>
                  <a:lnTo>
                    <a:pt x="144530" y="1020898"/>
                  </a:lnTo>
                  <a:lnTo>
                    <a:pt x="119036" y="991663"/>
                  </a:lnTo>
                  <a:lnTo>
                    <a:pt x="95751" y="961493"/>
                  </a:lnTo>
                  <a:lnTo>
                    <a:pt x="56128" y="898457"/>
                  </a:lnTo>
                  <a:lnTo>
                    <a:pt x="25254" y="829069"/>
                  </a:lnTo>
                  <a:lnTo>
                    <a:pt x="13973" y="792480"/>
                  </a:lnTo>
                  <a:lnTo>
                    <a:pt x="1406" y="719526"/>
                  </a:lnTo>
                  <a:lnTo>
                    <a:pt x="0" y="683288"/>
                  </a:lnTo>
                  <a:lnTo>
                    <a:pt x="1762" y="647297"/>
                  </a:lnTo>
                  <a:lnTo>
                    <a:pt x="14554" y="576307"/>
                  </a:lnTo>
                  <a:lnTo>
                    <a:pt x="39295" y="507069"/>
                  </a:lnTo>
                  <a:lnTo>
                    <a:pt x="75498" y="440097"/>
                  </a:lnTo>
                  <a:lnTo>
                    <a:pt x="97747" y="407621"/>
                  </a:lnTo>
                  <a:lnTo>
                    <a:pt x="122678" y="375904"/>
                  </a:lnTo>
                  <a:lnTo>
                    <a:pt x="150232" y="345010"/>
                  </a:lnTo>
                  <a:lnTo>
                    <a:pt x="180348" y="315003"/>
                  </a:lnTo>
                  <a:lnTo>
                    <a:pt x="212964" y="285948"/>
                  </a:lnTo>
                  <a:lnTo>
                    <a:pt x="248020" y="257909"/>
                  </a:lnTo>
                  <a:lnTo>
                    <a:pt x="285456" y="230949"/>
                  </a:lnTo>
                  <a:lnTo>
                    <a:pt x="325209" y="205133"/>
                  </a:lnTo>
                  <a:lnTo>
                    <a:pt x="367221" y="180526"/>
                  </a:lnTo>
                  <a:lnTo>
                    <a:pt x="411429" y="157191"/>
                  </a:lnTo>
                  <a:lnTo>
                    <a:pt x="457772" y="135192"/>
                  </a:lnTo>
                  <a:lnTo>
                    <a:pt x="506191" y="114595"/>
                  </a:lnTo>
                  <a:lnTo>
                    <a:pt x="556624" y="95462"/>
                  </a:lnTo>
                  <a:lnTo>
                    <a:pt x="609010" y="77858"/>
                  </a:lnTo>
                  <a:lnTo>
                    <a:pt x="663289" y="61847"/>
                  </a:lnTo>
                  <a:lnTo>
                    <a:pt x="719400" y="47494"/>
                  </a:lnTo>
                  <a:lnTo>
                    <a:pt x="777282" y="34863"/>
                  </a:lnTo>
                  <a:lnTo>
                    <a:pt x="836874" y="24017"/>
                  </a:lnTo>
                  <a:lnTo>
                    <a:pt x="891845" y="15852"/>
                  </a:lnTo>
                  <a:lnTo>
                    <a:pt x="946841" y="9395"/>
                  </a:lnTo>
                  <a:lnTo>
                    <a:pt x="1001781" y="4619"/>
                  </a:lnTo>
                  <a:lnTo>
                    <a:pt x="1056585" y="1497"/>
                  </a:lnTo>
                  <a:lnTo>
                    <a:pt x="1111173" y="0"/>
                  </a:lnTo>
                  <a:lnTo>
                    <a:pt x="1165466" y="100"/>
                  </a:lnTo>
                  <a:lnTo>
                    <a:pt x="1219385" y="1772"/>
                  </a:lnTo>
                  <a:lnTo>
                    <a:pt x="1272849" y="4986"/>
                  </a:lnTo>
                  <a:lnTo>
                    <a:pt x="1325778" y="9715"/>
                  </a:lnTo>
                  <a:lnTo>
                    <a:pt x="1378093" y="15931"/>
                  </a:lnTo>
                  <a:lnTo>
                    <a:pt x="1429714" y="23608"/>
                  </a:lnTo>
                  <a:lnTo>
                    <a:pt x="1480562" y="32717"/>
                  </a:lnTo>
                  <a:lnTo>
                    <a:pt x="1530556" y="43231"/>
                  </a:lnTo>
                  <a:lnTo>
                    <a:pt x="1579617" y="55121"/>
                  </a:lnTo>
                  <a:lnTo>
                    <a:pt x="1627665" y="68362"/>
                  </a:lnTo>
                  <a:lnTo>
                    <a:pt x="1674621" y="82924"/>
                  </a:lnTo>
                  <a:lnTo>
                    <a:pt x="1720404" y="98781"/>
                  </a:lnTo>
                  <a:lnTo>
                    <a:pt x="1764935" y="115904"/>
                  </a:lnTo>
                  <a:lnTo>
                    <a:pt x="1808134" y="134266"/>
                  </a:lnTo>
                  <a:lnTo>
                    <a:pt x="1849921" y="153840"/>
                  </a:lnTo>
                  <a:lnTo>
                    <a:pt x="1890217" y="174597"/>
                  </a:lnTo>
                  <a:lnTo>
                    <a:pt x="1928942" y="196511"/>
                  </a:lnTo>
                  <a:lnTo>
                    <a:pt x="1966016" y="219554"/>
                  </a:lnTo>
                  <a:lnTo>
                    <a:pt x="2001359" y="243698"/>
                  </a:lnTo>
                  <a:lnTo>
                    <a:pt x="2034892" y="268915"/>
                  </a:lnTo>
                  <a:lnTo>
                    <a:pt x="2066535" y="295178"/>
                  </a:lnTo>
                  <a:lnTo>
                    <a:pt x="2096208" y="322459"/>
                  </a:lnTo>
                  <a:lnTo>
                    <a:pt x="2123831" y="350730"/>
                  </a:lnTo>
                  <a:lnTo>
                    <a:pt x="2149325" y="379965"/>
                  </a:lnTo>
                  <a:lnTo>
                    <a:pt x="2172610" y="410135"/>
                  </a:lnTo>
                  <a:lnTo>
                    <a:pt x="2212234" y="473171"/>
                  </a:lnTo>
                  <a:lnTo>
                    <a:pt x="2244475" y="546559"/>
                  </a:lnTo>
                  <a:lnTo>
                    <a:pt x="2256352" y="587297"/>
                  </a:lnTo>
                  <a:lnTo>
                    <a:pt x="2264100" y="628094"/>
                  </a:lnTo>
                  <a:lnTo>
                    <a:pt x="2267779" y="668848"/>
                  </a:lnTo>
                  <a:lnTo>
                    <a:pt x="2267443" y="709458"/>
                  </a:lnTo>
                  <a:lnTo>
                    <a:pt x="2263152" y="749822"/>
                  </a:lnTo>
                  <a:lnTo>
                    <a:pt x="2254961" y="789838"/>
                  </a:lnTo>
                  <a:lnTo>
                    <a:pt x="2242929" y="829403"/>
                  </a:lnTo>
                  <a:lnTo>
                    <a:pt x="2227113" y="868418"/>
                  </a:lnTo>
                  <a:lnTo>
                    <a:pt x="2207569" y="906778"/>
                  </a:lnTo>
                  <a:lnTo>
                    <a:pt x="2184355" y="944384"/>
                  </a:lnTo>
                  <a:lnTo>
                    <a:pt x="2157528" y="981132"/>
                  </a:lnTo>
                  <a:lnTo>
                    <a:pt x="2127146" y="1016921"/>
                  </a:lnTo>
                  <a:lnTo>
                    <a:pt x="2093266" y="1051649"/>
                  </a:lnTo>
                  <a:lnTo>
                    <a:pt x="2055945" y="1085215"/>
                  </a:lnTo>
                  <a:lnTo>
                    <a:pt x="2015240" y="1117517"/>
                  </a:lnTo>
                  <a:lnTo>
                    <a:pt x="1971208" y="1148452"/>
                  </a:lnTo>
                  <a:lnTo>
                    <a:pt x="1923907" y="1177919"/>
                  </a:lnTo>
                  <a:lnTo>
                    <a:pt x="1873394" y="1205816"/>
                  </a:lnTo>
                  <a:lnTo>
                    <a:pt x="1819727" y="1232041"/>
                  </a:lnTo>
                  <a:lnTo>
                    <a:pt x="1804106" y="15091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80482" y="1989581"/>
            <a:ext cx="16878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Narrow"/>
                <a:cs typeface="Arial Narrow"/>
              </a:rPr>
              <a:t>Is heart disease a</a:t>
            </a:r>
            <a:r>
              <a:rPr sz="1600" spc="-9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kind  </a:t>
            </a:r>
            <a:r>
              <a:rPr sz="1600" spc="-5" dirty="0">
                <a:latin typeface="Arial Narrow"/>
                <a:cs typeface="Arial Narrow"/>
              </a:rPr>
              <a:t>of vascular</a:t>
            </a:r>
            <a:r>
              <a:rPr sz="1600" spc="-5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disease?</a:t>
            </a:r>
            <a:endParaRPr sz="1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161" y="1557908"/>
            <a:ext cx="4039870" cy="4392930"/>
            <a:chOff x="145161" y="1557908"/>
            <a:chExt cx="4039870" cy="4392930"/>
          </a:xfrm>
        </p:grpSpPr>
        <p:sp>
          <p:nvSpPr>
            <p:cNvPr id="3" name="object 3"/>
            <p:cNvSpPr/>
            <p:nvPr/>
          </p:nvSpPr>
          <p:spPr>
            <a:xfrm>
              <a:off x="798576" y="1653539"/>
              <a:ext cx="2520950" cy="2778760"/>
            </a:xfrm>
            <a:custGeom>
              <a:avLst/>
              <a:gdLst/>
              <a:ahLst/>
              <a:cxnLst/>
              <a:rect l="l" t="t" r="r" b="b"/>
              <a:pathLst>
                <a:path w="2520950" h="2778760">
                  <a:moveTo>
                    <a:pt x="1260348" y="0"/>
                  </a:moveTo>
                  <a:lnTo>
                    <a:pt x="1193410" y="641"/>
                  </a:lnTo>
                  <a:lnTo>
                    <a:pt x="1127383" y="2545"/>
                  </a:lnTo>
                  <a:lnTo>
                    <a:pt x="1062353" y="5679"/>
                  </a:lnTo>
                  <a:lnTo>
                    <a:pt x="998408" y="10011"/>
                  </a:lnTo>
                  <a:lnTo>
                    <a:pt x="935634" y="15509"/>
                  </a:lnTo>
                  <a:lnTo>
                    <a:pt x="874118" y="22141"/>
                  </a:lnTo>
                  <a:lnTo>
                    <a:pt x="813948" y="29876"/>
                  </a:lnTo>
                  <a:lnTo>
                    <a:pt x="755211" y="38681"/>
                  </a:lnTo>
                  <a:lnTo>
                    <a:pt x="697994" y="48524"/>
                  </a:lnTo>
                  <a:lnTo>
                    <a:pt x="642383" y="59373"/>
                  </a:lnTo>
                  <a:lnTo>
                    <a:pt x="588467" y="71197"/>
                  </a:lnTo>
                  <a:lnTo>
                    <a:pt x="536331" y="83963"/>
                  </a:lnTo>
                  <a:lnTo>
                    <a:pt x="486064" y="97640"/>
                  </a:lnTo>
                  <a:lnTo>
                    <a:pt x="437752" y="112194"/>
                  </a:lnTo>
                  <a:lnTo>
                    <a:pt x="391483" y="127596"/>
                  </a:lnTo>
                  <a:lnTo>
                    <a:pt x="347342" y="143811"/>
                  </a:lnTo>
                  <a:lnTo>
                    <a:pt x="305419" y="160810"/>
                  </a:lnTo>
                  <a:lnTo>
                    <a:pt x="265799" y="178558"/>
                  </a:lnTo>
                  <a:lnTo>
                    <a:pt x="228570" y="197026"/>
                  </a:lnTo>
                  <a:lnTo>
                    <a:pt x="193818" y="216180"/>
                  </a:lnTo>
                  <a:lnTo>
                    <a:pt x="132098" y="256419"/>
                  </a:lnTo>
                  <a:lnTo>
                    <a:pt x="81333" y="299021"/>
                  </a:lnTo>
                  <a:lnTo>
                    <a:pt x="42222" y="343730"/>
                  </a:lnTo>
                  <a:lnTo>
                    <a:pt x="15461" y="390290"/>
                  </a:lnTo>
                  <a:lnTo>
                    <a:pt x="1746" y="438446"/>
                  </a:lnTo>
                  <a:lnTo>
                    <a:pt x="0" y="463042"/>
                  </a:lnTo>
                  <a:lnTo>
                    <a:pt x="0" y="2315210"/>
                  </a:lnTo>
                  <a:lnTo>
                    <a:pt x="6929" y="2364066"/>
                  </a:lnTo>
                  <a:lnTo>
                    <a:pt x="27254" y="2411456"/>
                  </a:lnTo>
                  <a:lnTo>
                    <a:pt x="60277" y="2457123"/>
                  </a:lnTo>
                  <a:lnTo>
                    <a:pt x="105302" y="2500810"/>
                  </a:lnTo>
                  <a:lnTo>
                    <a:pt x="161632" y="2542263"/>
                  </a:lnTo>
                  <a:lnTo>
                    <a:pt x="228570" y="2581225"/>
                  </a:lnTo>
                  <a:lnTo>
                    <a:pt x="265799" y="2599693"/>
                  </a:lnTo>
                  <a:lnTo>
                    <a:pt x="305419" y="2617441"/>
                  </a:lnTo>
                  <a:lnTo>
                    <a:pt x="347342" y="2634440"/>
                  </a:lnTo>
                  <a:lnTo>
                    <a:pt x="391483" y="2650655"/>
                  </a:lnTo>
                  <a:lnTo>
                    <a:pt x="437752" y="2666057"/>
                  </a:lnTo>
                  <a:lnTo>
                    <a:pt x="486064" y="2680611"/>
                  </a:lnTo>
                  <a:lnTo>
                    <a:pt x="536331" y="2694288"/>
                  </a:lnTo>
                  <a:lnTo>
                    <a:pt x="588467" y="2707054"/>
                  </a:lnTo>
                  <a:lnTo>
                    <a:pt x="642383" y="2718878"/>
                  </a:lnTo>
                  <a:lnTo>
                    <a:pt x="697994" y="2729727"/>
                  </a:lnTo>
                  <a:lnTo>
                    <a:pt x="755211" y="2739570"/>
                  </a:lnTo>
                  <a:lnTo>
                    <a:pt x="813948" y="2748375"/>
                  </a:lnTo>
                  <a:lnTo>
                    <a:pt x="874118" y="2756110"/>
                  </a:lnTo>
                  <a:lnTo>
                    <a:pt x="935634" y="2762742"/>
                  </a:lnTo>
                  <a:lnTo>
                    <a:pt x="998408" y="2768240"/>
                  </a:lnTo>
                  <a:lnTo>
                    <a:pt x="1062353" y="2772572"/>
                  </a:lnTo>
                  <a:lnTo>
                    <a:pt x="1127383" y="2775706"/>
                  </a:lnTo>
                  <a:lnTo>
                    <a:pt x="1193410" y="2777610"/>
                  </a:lnTo>
                  <a:lnTo>
                    <a:pt x="1260348" y="2778252"/>
                  </a:lnTo>
                  <a:lnTo>
                    <a:pt x="1327285" y="2777610"/>
                  </a:lnTo>
                  <a:lnTo>
                    <a:pt x="1393312" y="2775706"/>
                  </a:lnTo>
                  <a:lnTo>
                    <a:pt x="1458342" y="2772572"/>
                  </a:lnTo>
                  <a:lnTo>
                    <a:pt x="1522287" y="2768240"/>
                  </a:lnTo>
                  <a:lnTo>
                    <a:pt x="1585061" y="2762742"/>
                  </a:lnTo>
                  <a:lnTo>
                    <a:pt x="1646577" y="2756110"/>
                  </a:lnTo>
                  <a:lnTo>
                    <a:pt x="1706747" y="2748375"/>
                  </a:lnTo>
                  <a:lnTo>
                    <a:pt x="1765484" y="2739570"/>
                  </a:lnTo>
                  <a:lnTo>
                    <a:pt x="1822701" y="2729727"/>
                  </a:lnTo>
                  <a:lnTo>
                    <a:pt x="1878312" y="2718878"/>
                  </a:lnTo>
                  <a:lnTo>
                    <a:pt x="1932228" y="2707054"/>
                  </a:lnTo>
                  <a:lnTo>
                    <a:pt x="1984364" y="2694288"/>
                  </a:lnTo>
                  <a:lnTo>
                    <a:pt x="2034631" y="2680611"/>
                  </a:lnTo>
                  <a:lnTo>
                    <a:pt x="2082943" y="2666057"/>
                  </a:lnTo>
                  <a:lnTo>
                    <a:pt x="2129212" y="2650655"/>
                  </a:lnTo>
                  <a:lnTo>
                    <a:pt x="2173353" y="2634440"/>
                  </a:lnTo>
                  <a:lnTo>
                    <a:pt x="2215276" y="2617441"/>
                  </a:lnTo>
                  <a:lnTo>
                    <a:pt x="2254896" y="2599693"/>
                  </a:lnTo>
                  <a:lnTo>
                    <a:pt x="2292125" y="2581225"/>
                  </a:lnTo>
                  <a:lnTo>
                    <a:pt x="2326877" y="2562071"/>
                  </a:lnTo>
                  <a:lnTo>
                    <a:pt x="2388597" y="2521832"/>
                  </a:lnTo>
                  <a:lnTo>
                    <a:pt x="2439362" y="2479230"/>
                  </a:lnTo>
                  <a:lnTo>
                    <a:pt x="2478473" y="2434521"/>
                  </a:lnTo>
                  <a:lnTo>
                    <a:pt x="2505234" y="2387961"/>
                  </a:lnTo>
                  <a:lnTo>
                    <a:pt x="2518949" y="2339805"/>
                  </a:lnTo>
                  <a:lnTo>
                    <a:pt x="2520696" y="2315210"/>
                  </a:lnTo>
                  <a:lnTo>
                    <a:pt x="2520696" y="463042"/>
                  </a:lnTo>
                  <a:lnTo>
                    <a:pt x="2513766" y="414185"/>
                  </a:lnTo>
                  <a:lnTo>
                    <a:pt x="2493441" y="366795"/>
                  </a:lnTo>
                  <a:lnTo>
                    <a:pt x="2460418" y="321128"/>
                  </a:lnTo>
                  <a:lnTo>
                    <a:pt x="2415393" y="277441"/>
                  </a:lnTo>
                  <a:lnTo>
                    <a:pt x="2359063" y="235988"/>
                  </a:lnTo>
                  <a:lnTo>
                    <a:pt x="2292125" y="197026"/>
                  </a:lnTo>
                  <a:lnTo>
                    <a:pt x="2254896" y="178558"/>
                  </a:lnTo>
                  <a:lnTo>
                    <a:pt x="2215276" y="160810"/>
                  </a:lnTo>
                  <a:lnTo>
                    <a:pt x="2173353" y="143811"/>
                  </a:lnTo>
                  <a:lnTo>
                    <a:pt x="2129212" y="127596"/>
                  </a:lnTo>
                  <a:lnTo>
                    <a:pt x="2082943" y="112194"/>
                  </a:lnTo>
                  <a:lnTo>
                    <a:pt x="2034631" y="97640"/>
                  </a:lnTo>
                  <a:lnTo>
                    <a:pt x="1984364" y="83963"/>
                  </a:lnTo>
                  <a:lnTo>
                    <a:pt x="1932228" y="71197"/>
                  </a:lnTo>
                  <a:lnTo>
                    <a:pt x="1878312" y="59373"/>
                  </a:lnTo>
                  <a:lnTo>
                    <a:pt x="1822701" y="48524"/>
                  </a:lnTo>
                  <a:lnTo>
                    <a:pt x="1765484" y="38681"/>
                  </a:lnTo>
                  <a:lnTo>
                    <a:pt x="1706747" y="29876"/>
                  </a:lnTo>
                  <a:lnTo>
                    <a:pt x="1646577" y="22141"/>
                  </a:lnTo>
                  <a:lnTo>
                    <a:pt x="1585061" y="15509"/>
                  </a:lnTo>
                  <a:lnTo>
                    <a:pt x="1522287" y="10011"/>
                  </a:lnTo>
                  <a:lnTo>
                    <a:pt x="1458342" y="5679"/>
                  </a:lnTo>
                  <a:lnTo>
                    <a:pt x="1393312" y="2545"/>
                  </a:lnTo>
                  <a:lnTo>
                    <a:pt x="1327285" y="641"/>
                  </a:lnTo>
                  <a:lnTo>
                    <a:pt x="1260348" y="0"/>
                  </a:lnTo>
                  <a:close/>
                </a:path>
              </a:pathLst>
            </a:custGeom>
            <a:solidFill>
              <a:srgbClr val="808080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8576" y="1653539"/>
              <a:ext cx="2520950" cy="2778760"/>
            </a:xfrm>
            <a:custGeom>
              <a:avLst/>
              <a:gdLst/>
              <a:ahLst/>
              <a:cxnLst/>
              <a:rect l="l" t="t" r="r" b="b"/>
              <a:pathLst>
                <a:path w="2520950" h="2778760">
                  <a:moveTo>
                    <a:pt x="2520696" y="463042"/>
                  </a:moveTo>
                  <a:lnTo>
                    <a:pt x="2513766" y="511898"/>
                  </a:lnTo>
                  <a:lnTo>
                    <a:pt x="2493441" y="559288"/>
                  </a:lnTo>
                  <a:lnTo>
                    <a:pt x="2460418" y="604955"/>
                  </a:lnTo>
                  <a:lnTo>
                    <a:pt x="2415393" y="648642"/>
                  </a:lnTo>
                  <a:lnTo>
                    <a:pt x="2359063" y="690095"/>
                  </a:lnTo>
                  <a:lnTo>
                    <a:pt x="2292125" y="729057"/>
                  </a:lnTo>
                  <a:lnTo>
                    <a:pt x="2254896" y="747525"/>
                  </a:lnTo>
                  <a:lnTo>
                    <a:pt x="2215276" y="765273"/>
                  </a:lnTo>
                  <a:lnTo>
                    <a:pt x="2173353" y="782272"/>
                  </a:lnTo>
                  <a:lnTo>
                    <a:pt x="2129212" y="798487"/>
                  </a:lnTo>
                  <a:lnTo>
                    <a:pt x="2082943" y="813889"/>
                  </a:lnTo>
                  <a:lnTo>
                    <a:pt x="2034631" y="828443"/>
                  </a:lnTo>
                  <a:lnTo>
                    <a:pt x="1984364" y="842120"/>
                  </a:lnTo>
                  <a:lnTo>
                    <a:pt x="1932228" y="854886"/>
                  </a:lnTo>
                  <a:lnTo>
                    <a:pt x="1878312" y="866710"/>
                  </a:lnTo>
                  <a:lnTo>
                    <a:pt x="1822701" y="877559"/>
                  </a:lnTo>
                  <a:lnTo>
                    <a:pt x="1765484" y="887402"/>
                  </a:lnTo>
                  <a:lnTo>
                    <a:pt x="1706747" y="896207"/>
                  </a:lnTo>
                  <a:lnTo>
                    <a:pt x="1646577" y="903942"/>
                  </a:lnTo>
                  <a:lnTo>
                    <a:pt x="1585061" y="910574"/>
                  </a:lnTo>
                  <a:lnTo>
                    <a:pt x="1522287" y="916072"/>
                  </a:lnTo>
                  <a:lnTo>
                    <a:pt x="1458342" y="920404"/>
                  </a:lnTo>
                  <a:lnTo>
                    <a:pt x="1393312" y="923538"/>
                  </a:lnTo>
                  <a:lnTo>
                    <a:pt x="1327285" y="925442"/>
                  </a:lnTo>
                  <a:lnTo>
                    <a:pt x="1260348" y="926084"/>
                  </a:lnTo>
                  <a:lnTo>
                    <a:pt x="1193410" y="925442"/>
                  </a:lnTo>
                  <a:lnTo>
                    <a:pt x="1127383" y="923538"/>
                  </a:lnTo>
                  <a:lnTo>
                    <a:pt x="1062353" y="920404"/>
                  </a:lnTo>
                  <a:lnTo>
                    <a:pt x="998408" y="916072"/>
                  </a:lnTo>
                  <a:lnTo>
                    <a:pt x="935634" y="910574"/>
                  </a:lnTo>
                  <a:lnTo>
                    <a:pt x="874118" y="903942"/>
                  </a:lnTo>
                  <a:lnTo>
                    <a:pt x="813948" y="896207"/>
                  </a:lnTo>
                  <a:lnTo>
                    <a:pt x="755211" y="887402"/>
                  </a:lnTo>
                  <a:lnTo>
                    <a:pt x="697994" y="877559"/>
                  </a:lnTo>
                  <a:lnTo>
                    <a:pt x="642383" y="866710"/>
                  </a:lnTo>
                  <a:lnTo>
                    <a:pt x="588467" y="854886"/>
                  </a:lnTo>
                  <a:lnTo>
                    <a:pt x="536331" y="842120"/>
                  </a:lnTo>
                  <a:lnTo>
                    <a:pt x="486064" y="828443"/>
                  </a:lnTo>
                  <a:lnTo>
                    <a:pt x="437752" y="813889"/>
                  </a:lnTo>
                  <a:lnTo>
                    <a:pt x="391483" y="798487"/>
                  </a:lnTo>
                  <a:lnTo>
                    <a:pt x="347342" y="782272"/>
                  </a:lnTo>
                  <a:lnTo>
                    <a:pt x="305419" y="765273"/>
                  </a:lnTo>
                  <a:lnTo>
                    <a:pt x="265799" y="747525"/>
                  </a:lnTo>
                  <a:lnTo>
                    <a:pt x="228570" y="729057"/>
                  </a:lnTo>
                  <a:lnTo>
                    <a:pt x="193818" y="709903"/>
                  </a:lnTo>
                  <a:lnTo>
                    <a:pt x="132098" y="669664"/>
                  </a:lnTo>
                  <a:lnTo>
                    <a:pt x="81333" y="627062"/>
                  </a:lnTo>
                  <a:lnTo>
                    <a:pt x="42222" y="582353"/>
                  </a:lnTo>
                  <a:lnTo>
                    <a:pt x="15461" y="535793"/>
                  </a:lnTo>
                  <a:lnTo>
                    <a:pt x="1746" y="487637"/>
                  </a:lnTo>
                  <a:lnTo>
                    <a:pt x="0" y="463042"/>
                  </a:lnTo>
                </a:path>
                <a:path w="2520950" h="2778760">
                  <a:moveTo>
                    <a:pt x="0" y="463042"/>
                  </a:moveTo>
                  <a:lnTo>
                    <a:pt x="6929" y="414185"/>
                  </a:lnTo>
                  <a:lnTo>
                    <a:pt x="27254" y="366795"/>
                  </a:lnTo>
                  <a:lnTo>
                    <a:pt x="60277" y="321128"/>
                  </a:lnTo>
                  <a:lnTo>
                    <a:pt x="105302" y="277441"/>
                  </a:lnTo>
                  <a:lnTo>
                    <a:pt x="161632" y="235988"/>
                  </a:lnTo>
                  <a:lnTo>
                    <a:pt x="228570" y="197026"/>
                  </a:lnTo>
                  <a:lnTo>
                    <a:pt x="265799" y="178558"/>
                  </a:lnTo>
                  <a:lnTo>
                    <a:pt x="305419" y="160810"/>
                  </a:lnTo>
                  <a:lnTo>
                    <a:pt x="347342" y="143811"/>
                  </a:lnTo>
                  <a:lnTo>
                    <a:pt x="391483" y="127596"/>
                  </a:lnTo>
                  <a:lnTo>
                    <a:pt x="437752" y="112194"/>
                  </a:lnTo>
                  <a:lnTo>
                    <a:pt x="486064" y="97640"/>
                  </a:lnTo>
                  <a:lnTo>
                    <a:pt x="536331" y="83963"/>
                  </a:lnTo>
                  <a:lnTo>
                    <a:pt x="588467" y="71197"/>
                  </a:lnTo>
                  <a:lnTo>
                    <a:pt x="642383" y="59373"/>
                  </a:lnTo>
                  <a:lnTo>
                    <a:pt x="697994" y="48524"/>
                  </a:lnTo>
                  <a:lnTo>
                    <a:pt x="755211" y="38681"/>
                  </a:lnTo>
                  <a:lnTo>
                    <a:pt x="813948" y="29876"/>
                  </a:lnTo>
                  <a:lnTo>
                    <a:pt x="874118" y="22141"/>
                  </a:lnTo>
                  <a:lnTo>
                    <a:pt x="935634" y="15509"/>
                  </a:lnTo>
                  <a:lnTo>
                    <a:pt x="998408" y="10011"/>
                  </a:lnTo>
                  <a:lnTo>
                    <a:pt x="1062353" y="5679"/>
                  </a:lnTo>
                  <a:lnTo>
                    <a:pt x="1127383" y="2545"/>
                  </a:lnTo>
                  <a:lnTo>
                    <a:pt x="1193410" y="641"/>
                  </a:lnTo>
                  <a:lnTo>
                    <a:pt x="1260348" y="0"/>
                  </a:lnTo>
                  <a:lnTo>
                    <a:pt x="1327285" y="641"/>
                  </a:lnTo>
                  <a:lnTo>
                    <a:pt x="1393312" y="2545"/>
                  </a:lnTo>
                  <a:lnTo>
                    <a:pt x="1458342" y="5679"/>
                  </a:lnTo>
                  <a:lnTo>
                    <a:pt x="1522287" y="10011"/>
                  </a:lnTo>
                  <a:lnTo>
                    <a:pt x="1585061" y="15509"/>
                  </a:lnTo>
                  <a:lnTo>
                    <a:pt x="1646577" y="22141"/>
                  </a:lnTo>
                  <a:lnTo>
                    <a:pt x="1706747" y="29876"/>
                  </a:lnTo>
                  <a:lnTo>
                    <a:pt x="1765484" y="38681"/>
                  </a:lnTo>
                  <a:lnTo>
                    <a:pt x="1822701" y="48524"/>
                  </a:lnTo>
                  <a:lnTo>
                    <a:pt x="1878312" y="59373"/>
                  </a:lnTo>
                  <a:lnTo>
                    <a:pt x="1932228" y="71197"/>
                  </a:lnTo>
                  <a:lnTo>
                    <a:pt x="1984364" y="83963"/>
                  </a:lnTo>
                  <a:lnTo>
                    <a:pt x="2034631" y="97640"/>
                  </a:lnTo>
                  <a:lnTo>
                    <a:pt x="2082943" y="112194"/>
                  </a:lnTo>
                  <a:lnTo>
                    <a:pt x="2129212" y="127596"/>
                  </a:lnTo>
                  <a:lnTo>
                    <a:pt x="2173353" y="143811"/>
                  </a:lnTo>
                  <a:lnTo>
                    <a:pt x="2215276" y="160810"/>
                  </a:lnTo>
                  <a:lnTo>
                    <a:pt x="2254896" y="178558"/>
                  </a:lnTo>
                  <a:lnTo>
                    <a:pt x="2292125" y="197026"/>
                  </a:lnTo>
                  <a:lnTo>
                    <a:pt x="2326877" y="216180"/>
                  </a:lnTo>
                  <a:lnTo>
                    <a:pt x="2388597" y="256419"/>
                  </a:lnTo>
                  <a:lnTo>
                    <a:pt x="2439362" y="299021"/>
                  </a:lnTo>
                  <a:lnTo>
                    <a:pt x="2478473" y="343730"/>
                  </a:lnTo>
                  <a:lnTo>
                    <a:pt x="2505234" y="390290"/>
                  </a:lnTo>
                  <a:lnTo>
                    <a:pt x="2518949" y="438446"/>
                  </a:lnTo>
                  <a:lnTo>
                    <a:pt x="2520696" y="463042"/>
                  </a:lnTo>
                  <a:lnTo>
                    <a:pt x="2520696" y="2315210"/>
                  </a:lnTo>
                  <a:lnTo>
                    <a:pt x="2513766" y="2364066"/>
                  </a:lnTo>
                  <a:lnTo>
                    <a:pt x="2493441" y="2411456"/>
                  </a:lnTo>
                  <a:lnTo>
                    <a:pt x="2460418" y="2457123"/>
                  </a:lnTo>
                  <a:lnTo>
                    <a:pt x="2415393" y="2500810"/>
                  </a:lnTo>
                  <a:lnTo>
                    <a:pt x="2359063" y="2542263"/>
                  </a:lnTo>
                  <a:lnTo>
                    <a:pt x="2292125" y="2581225"/>
                  </a:lnTo>
                  <a:lnTo>
                    <a:pt x="2254896" y="2599693"/>
                  </a:lnTo>
                  <a:lnTo>
                    <a:pt x="2215276" y="2617441"/>
                  </a:lnTo>
                  <a:lnTo>
                    <a:pt x="2173353" y="2634440"/>
                  </a:lnTo>
                  <a:lnTo>
                    <a:pt x="2129212" y="2650655"/>
                  </a:lnTo>
                  <a:lnTo>
                    <a:pt x="2082943" y="2666057"/>
                  </a:lnTo>
                  <a:lnTo>
                    <a:pt x="2034631" y="2680611"/>
                  </a:lnTo>
                  <a:lnTo>
                    <a:pt x="1984364" y="2694288"/>
                  </a:lnTo>
                  <a:lnTo>
                    <a:pt x="1932228" y="2707054"/>
                  </a:lnTo>
                  <a:lnTo>
                    <a:pt x="1878312" y="2718878"/>
                  </a:lnTo>
                  <a:lnTo>
                    <a:pt x="1822701" y="2729727"/>
                  </a:lnTo>
                  <a:lnTo>
                    <a:pt x="1765484" y="2739570"/>
                  </a:lnTo>
                  <a:lnTo>
                    <a:pt x="1706747" y="2748375"/>
                  </a:lnTo>
                  <a:lnTo>
                    <a:pt x="1646577" y="2756110"/>
                  </a:lnTo>
                  <a:lnTo>
                    <a:pt x="1585061" y="2762742"/>
                  </a:lnTo>
                  <a:lnTo>
                    <a:pt x="1522287" y="2768240"/>
                  </a:lnTo>
                  <a:lnTo>
                    <a:pt x="1458342" y="2772572"/>
                  </a:lnTo>
                  <a:lnTo>
                    <a:pt x="1393312" y="2775706"/>
                  </a:lnTo>
                  <a:lnTo>
                    <a:pt x="1327285" y="2777610"/>
                  </a:lnTo>
                  <a:lnTo>
                    <a:pt x="1260348" y="2778252"/>
                  </a:lnTo>
                  <a:lnTo>
                    <a:pt x="1193410" y="2777610"/>
                  </a:lnTo>
                  <a:lnTo>
                    <a:pt x="1127383" y="2775706"/>
                  </a:lnTo>
                  <a:lnTo>
                    <a:pt x="1062353" y="2772572"/>
                  </a:lnTo>
                  <a:lnTo>
                    <a:pt x="998408" y="2768240"/>
                  </a:lnTo>
                  <a:lnTo>
                    <a:pt x="935634" y="2762742"/>
                  </a:lnTo>
                  <a:lnTo>
                    <a:pt x="874118" y="2756110"/>
                  </a:lnTo>
                  <a:lnTo>
                    <a:pt x="813948" y="2748375"/>
                  </a:lnTo>
                  <a:lnTo>
                    <a:pt x="755211" y="2739570"/>
                  </a:lnTo>
                  <a:lnTo>
                    <a:pt x="697994" y="2729727"/>
                  </a:lnTo>
                  <a:lnTo>
                    <a:pt x="642383" y="2718878"/>
                  </a:lnTo>
                  <a:lnTo>
                    <a:pt x="588467" y="2707054"/>
                  </a:lnTo>
                  <a:lnTo>
                    <a:pt x="536331" y="2694288"/>
                  </a:lnTo>
                  <a:lnTo>
                    <a:pt x="486064" y="2680611"/>
                  </a:lnTo>
                  <a:lnTo>
                    <a:pt x="437752" y="2666057"/>
                  </a:lnTo>
                  <a:lnTo>
                    <a:pt x="391483" y="2650655"/>
                  </a:lnTo>
                  <a:lnTo>
                    <a:pt x="347342" y="2634440"/>
                  </a:lnTo>
                  <a:lnTo>
                    <a:pt x="305419" y="2617441"/>
                  </a:lnTo>
                  <a:lnTo>
                    <a:pt x="265799" y="2599693"/>
                  </a:lnTo>
                  <a:lnTo>
                    <a:pt x="228570" y="2581225"/>
                  </a:lnTo>
                  <a:lnTo>
                    <a:pt x="193818" y="2562071"/>
                  </a:lnTo>
                  <a:lnTo>
                    <a:pt x="132098" y="2521832"/>
                  </a:lnTo>
                  <a:lnTo>
                    <a:pt x="81333" y="2479230"/>
                  </a:lnTo>
                  <a:lnTo>
                    <a:pt x="42222" y="2434521"/>
                  </a:lnTo>
                  <a:lnTo>
                    <a:pt x="15461" y="2387961"/>
                  </a:lnTo>
                  <a:lnTo>
                    <a:pt x="1746" y="2339805"/>
                  </a:lnTo>
                  <a:lnTo>
                    <a:pt x="0" y="2315210"/>
                  </a:lnTo>
                  <a:lnTo>
                    <a:pt x="0" y="46304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356" y="4686300"/>
              <a:ext cx="3893820" cy="1155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4686" y="1567433"/>
              <a:ext cx="4020820" cy="4373880"/>
            </a:xfrm>
            <a:custGeom>
              <a:avLst/>
              <a:gdLst/>
              <a:ahLst/>
              <a:cxnLst/>
              <a:rect l="l" t="t" r="r" b="b"/>
              <a:pathLst>
                <a:path w="4020820" h="4373880">
                  <a:moveTo>
                    <a:pt x="0" y="4373880"/>
                  </a:moveTo>
                  <a:lnTo>
                    <a:pt x="4020312" y="4373880"/>
                  </a:lnTo>
                  <a:lnTo>
                    <a:pt x="4020312" y="0"/>
                  </a:lnTo>
                  <a:lnTo>
                    <a:pt x="0" y="0"/>
                  </a:lnTo>
                  <a:lnTo>
                    <a:pt x="0" y="43738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8387" y="2811780"/>
              <a:ext cx="2481072" cy="982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34386"/>
            <a:ext cx="4471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6E6C"/>
                </a:solidFill>
                <a:latin typeface="Arial"/>
                <a:cs typeface="Arial"/>
              </a:rPr>
              <a:t>Standard</a:t>
            </a:r>
            <a:r>
              <a:rPr sz="3200" b="1" spc="-95" dirty="0">
                <a:solidFill>
                  <a:srgbClr val="006E6C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6E6C"/>
                </a:solidFill>
                <a:latin typeface="Arial"/>
                <a:cs typeface="Arial"/>
              </a:rPr>
              <a:t>Reasoning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61739" y="1514650"/>
            <a:ext cx="4882515" cy="3481070"/>
            <a:chOff x="4261739" y="1514650"/>
            <a:chExt cx="4882515" cy="3481070"/>
          </a:xfrm>
        </p:grpSpPr>
        <p:sp>
          <p:nvSpPr>
            <p:cNvPr id="10" name="object 10"/>
            <p:cNvSpPr/>
            <p:nvPr/>
          </p:nvSpPr>
          <p:spPr>
            <a:xfrm>
              <a:off x="4261739" y="3406054"/>
              <a:ext cx="2281555" cy="171450"/>
            </a:xfrm>
            <a:custGeom>
              <a:avLst/>
              <a:gdLst/>
              <a:ahLst/>
              <a:cxnLst/>
              <a:rect l="l" t="t" r="r" b="b"/>
              <a:pathLst>
                <a:path w="2281554" h="171450">
                  <a:moveTo>
                    <a:pt x="150195" y="0"/>
                  </a:moveTo>
                  <a:lnTo>
                    <a:pt x="143001" y="2371"/>
                  </a:lnTo>
                  <a:lnTo>
                    <a:pt x="0" y="84667"/>
                  </a:lnTo>
                  <a:lnTo>
                    <a:pt x="141986" y="168741"/>
                  </a:lnTo>
                  <a:lnTo>
                    <a:pt x="149181" y="171207"/>
                  </a:lnTo>
                  <a:lnTo>
                    <a:pt x="156495" y="170757"/>
                  </a:lnTo>
                  <a:lnTo>
                    <a:pt x="163095" y="167616"/>
                  </a:lnTo>
                  <a:lnTo>
                    <a:pt x="168148" y="162010"/>
                  </a:lnTo>
                  <a:lnTo>
                    <a:pt x="170614" y="154886"/>
                  </a:lnTo>
                  <a:lnTo>
                    <a:pt x="170164" y="147595"/>
                  </a:lnTo>
                  <a:lnTo>
                    <a:pt x="167022" y="140971"/>
                  </a:lnTo>
                  <a:lnTo>
                    <a:pt x="161416" y="135848"/>
                  </a:lnTo>
                  <a:lnTo>
                    <a:pt x="108209" y="104410"/>
                  </a:lnTo>
                  <a:lnTo>
                    <a:pt x="37719" y="103971"/>
                  </a:lnTo>
                  <a:lnTo>
                    <a:pt x="37973" y="65871"/>
                  </a:lnTo>
                  <a:lnTo>
                    <a:pt x="109241" y="65871"/>
                  </a:lnTo>
                  <a:lnTo>
                    <a:pt x="162051" y="35518"/>
                  </a:lnTo>
                  <a:lnTo>
                    <a:pt x="167751" y="30485"/>
                  </a:lnTo>
                  <a:lnTo>
                    <a:pt x="170973" y="23929"/>
                  </a:lnTo>
                  <a:lnTo>
                    <a:pt x="171481" y="16658"/>
                  </a:lnTo>
                  <a:lnTo>
                    <a:pt x="169037" y="9483"/>
                  </a:lnTo>
                  <a:lnTo>
                    <a:pt x="164058" y="3782"/>
                  </a:lnTo>
                  <a:lnTo>
                    <a:pt x="157495" y="545"/>
                  </a:lnTo>
                  <a:lnTo>
                    <a:pt x="150195" y="0"/>
                  </a:lnTo>
                  <a:close/>
                </a:path>
                <a:path w="2281554" h="171450">
                  <a:moveTo>
                    <a:pt x="108470" y="66314"/>
                  </a:moveTo>
                  <a:lnTo>
                    <a:pt x="75654" y="85175"/>
                  </a:lnTo>
                  <a:lnTo>
                    <a:pt x="108209" y="104410"/>
                  </a:lnTo>
                  <a:lnTo>
                    <a:pt x="2281301" y="117941"/>
                  </a:lnTo>
                  <a:lnTo>
                    <a:pt x="2281428" y="79968"/>
                  </a:lnTo>
                  <a:lnTo>
                    <a:pt x="108470" y="66314"/>
                  </a:lnTo>
                  <a:close/>
                </a:path>
                <a:path w="2281554" h="171450">
                  <a:moveTo>
                    <a:pt x="37973" y="65871"/>
                  </a:moveTo>
                  <a:lnTo>
                    <a:pt x="37719" y="103971"/>
                  </a:lnTo>
                  <a:lnTo>
                    <a:pt x="108209" y="104410"/>
                  </a:lnTo>
                  <a:lnTo>
                    <a:pt x="103167" y="101431"/>
                  </a:lnTo>
                  <a:lnTo>
                    <a:pt x="47371" y="101431"/>
                  </a:lnTo>
                  <a:lnTo>
                    <a:pt x="47498" y="68538"/>
                  </a:lnTo>
                  <a:lnTo>
                    <a:pt x="104601" y="68538"/>
                  </a:lnTo>
                  <a:lnTo>
                    <a:pt x="108470" y="66314"/>
                  </a:lnTo>
                  <a:lnTo>
                    <a:pt x="37973" y="65871"/>
                  </a:lnTo>
                  <a:close/>
                </a:path>
                <a:path w="2281554" h="171450">
                  <a:moveTo>
                    <a:pt x="47498" y="68538"/>
                  </a:moveTo>
                  <a:lnTo>
                    <a:pt x="47371" y="101431"/>
                  </a:lnTo>
                  <a:lnTo>
                    <a:pt x="75654" y="85175"/>
                  </a:lnTo>
                  <a:lnTo>
                    <a:pt x="47498" y="68538"/>
                  </a:lnTo>
                  <a:close/>
                </a:path>
                <a:path w="2281554" h="171450">
                  <a:moveTo>
                    <a:pt x="75654" y="85175"/>
                  </a:moveTo>
                  <a:lnTo>
                    <a:pt x="47371" y="101431"/>
                  </a:lnTo>
                  <a:lnTo>
                    <a:pt x="103167" y="101431"/>
                  </a:lnTo>
                  <a:lnTo>
                    <a:pt x="75654" y="85175"/>
                  </a:lnTo>
                  <a:close/>
                </a:path>
                <a:path w="2281554" h="171450">
                  <a:moveTo>
                    <a:pt x="104601" y="68538"/>
                  </a:moveTo>
                  <a:lnTo>
                    <a:pt x="47498" y="68538"/>
                  </a:lnTo>
                  <a:lnTo>
                    <a:pt x="75654" y="85175"/>
                  </a:lnTo>
                  <a:lnTo>
                    <a:pt x="104601" y="68538"/>
                  </a:lnTo>
                  <a:close/>
                </a:path>
                <a:path w="2281554" h="171450">
                  <a:moveTo>
                    <a:pt x="109241" y="65871"/>
                  </a:moveTo>
                  <a:lnTo>
                    <a:pt x="37973" y="65871"/>
                  </a:lnTo>
                  <a:lnTo>
                    <a:pt x="108470" y="66314"/>
                  </a:lnTo>
                  <a:lnTo>
                    <a:pt x="109241" y="65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90716" y="2173224"/>
              <a:ext cx="2653283" cy="282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3946" y="1519413"/>
              <a:ext cx="2268220" cy="1509395"/>
            </a:xfrm>
            <a:custGeom>
              <a:avLst/>
              <a:gdLst/>
              <a:ahLst/>
              <a:cxnLst/>
              <a:rect l="l" t="t" r="r" b="b"/>
              <a:pathLst>
                <a:path w="2268220" h="1509395">
                  <a:moveTo>
                    <a:pt x="1165466" y="100"/>
                  </a:moveTo>
                  <a:lnTo>
                    <a:pt x="1111173" y="0"/>
                  </a:lnTo>
                  <a:lnTo>
                    <a:pt x="1056585" y="1497"/>
                  </a:lnTo>
                  <a:lnTo>
                    <a:pt x="1001781" y="4619"/>
                  </a:lnTo>
                  <a:lnTo>
                    <a:pt x="946841" y="9395"/>
                  </a:lnTo>
                  <a:lnTo>
                    <a:pt x="891845" y="15852"/>
                  </a:lnTo>
                  <a:lnTo>
                    <a:pt x="836874" y="24017"/>
                  </a:lnTo>
                  <a:lnTo>
                    <a:pt x="777282" y="34863"/>
                  </a:lnTo>
                  <a:lnTo>
                    <a:pt x="719400" y="47494"/>
                  </a:lnTo>
                  <a:lnTo>
                    <a:pt x="663289" y="61847"/>
                  </a:lnTo>
                  <a:lnTo>
                    <a:pt x="609010" y="77858"/>
                  </a:lnTo>
                  <a:lnTo>
                    <a:pt x="556624" y="95462"/>
                  </a:lnTo>
                  <a:lnTo>
                    <a:pt x="506191" y="114595"/>
                  </a:lnTo>
                  <a:lnTo>
                    <a:pt x="457772" y="135192"/>
                  </a:lnTo>
                  <a:lnTo>
                    <a:pt x="411429" y="157191"/>
                  </a:lnTo>
                  <a:lnTo>
                    <a:pt x="367221" y="180526"/>
                  </a:lnTo>
                  <a:lnTo>
                    <a:pt x="325209" y="205133"/>
                  </a:lnTo>
                  <a:lnTo>
                    <a:pt x="285456" y="230949"/>
                  </a:lnTo>
                  <a:lnTo>
                    <a:pt x="248020" y="257909"/>
                  </a:lnTo>
                  <a:lnTo>
                    <a:pt x="212964" y="285948"/>
                  </a:lnTo>
                  <a:lnTo>
                    <a:pt x="180348" y="315003"/>
                  </a:lnTo>
                  <a:lnTo>
                    <a:pt x="150232" y="345010"/>
                  </a:lnTo>
                  <a:lnTo>
                    <a:pt x="122678" y="375904"/>
                  </a:lnTo>
                  <a:lnTo>
                    <a:pt x="97747" y="407621"/>
                  </a:lnTo>
                  <a:lnTo>
                    <a:pt x="75498" y="440097"/>
                  </a:lnTo>
                  <a:lnTo>
                    <a:pt x="55994" y="473267"/>
                  </a:lnTo>
                  <a:lnTo>
                    <a:pt x="25461" y="541437"/>
                  </a:lnTo>
                  <a:lnTo>
                    <a:pt x="6634" y="611615"/>
                  </a:lnTo>
                  <a:lnTo>
                    <a:pt x="0" y="683288"/>
                  </a:lnTo>
                  <a:lnTo>
                    <a:pt x="1406" y="719526"/>
                  </a:lnTo>
                  <a:lnTo>
                    <a:pt x="13973" y="792480"/>
                  </a:lnTo>
                  <a:lnTo>
                    <a:pt x="25254" y="829069"/>
                  </a:lnTo>
                  <a:lnTo>
                    <a:pt x="39949" y="865646"/>
                  </a:lnTo>
                  <a:lnTo>
                    <a:pt x="74755" y="930415"/>
                  </a:lnTo>
                  <a:lnTo>
                    <a:pt x="119036" y="991663"/>
                  </a:lnTo>
                  <a:lnTo>
                    <a:pt x="144530" y="1020898"/>
                  </a:lnTo>
                  <a:lnTo>
                    <a:pt x="172153" y="1049170"/>
                  </a:lnTo>
                  <a:lnTo>
                    <a:pt x="201826" y="1076451"/>
                  </a:lnTo>
                  <a:lnTo>
                    <a:pt x="233469" y="1102714"/>
                  </a:lnTo>
                  <a:lnTo>
                    <a:pt x="267002" y="1127931"/>
                  </a:lnTo>
                  <a:lnTo>
                    <a:pt x="302345" y="1152074"/>
                  </a:lnTo>
                  <a:lnTo>
                    <a:pt x="339419" y="1175117"/>
                  </a:lnTo>
                  <a:lnTo>
                    <a:pt x="378144" y="1197031"/>
                  </a:lnTo>
                  <a:lnTo>
                    <a:pt x="418440" y="1217789"/>
                  </a:lnTo>
                  <a:lnTo>
                    <a:pt x="460228" y="1237362"/>
                  </a:lnTo>
                  <a:lnTo>
                    <a:pt x="503427" y="1255725"/>
                  </a:lnTo>
                  <a:lnTo>
                    <a:pt x="547958" y="1272848"/>
                  </a:lnTo>
                  <a:lnTo>
                    <a:pt x="593741" y="1288704"/>
                  </a:lnTo>
                  <a:lnTo>
                    <a:pt x="640696" y="1303267"/>
                  </a:lnTo>
                  <a:lnTo>
                    <a:pt x="688744" y="1316507"/>
                  </a:lnTo>
                  <a:lnTo>
                    <a:pt x="737805" y="1328398"/>
                  </a:lnTo>
                  <a:lnTo>
                    <a:pt x="787799" y="1338911"/>
                  </a:lnTo>
                  <a:lnTo>
                    <a:pt x="838647" y="1348020"/>
                  </a:lnTo>
                  <a:lnTo>
                    <a:pt x="890268" y="1355697"/>
                  </a:lnTo>
                  <a:lnTo>
                    <a:pt x="942583" y="1361914"/>
                  </a:lnTo>
                  <a:lnTo>
                    <a:pt x="995513" y="1366643"/>
                  </a:lnTo>
                  <a:lnTo>
                    <a:pt x="1048976" y="1369857"/>
                  </a:lnTo>
                  <a:lnTo>
                    <a:pt x="1102895" y="1371528"/>
                  </a:lnTo>
                  <a:lnTo>
                    <a:pt x="1157188" y="1371629"/>
                  </a:lnTo>
                  <a:lnTo>
                    <a:pt x="1211777" y="1370132"/>
                  </a:lnTo>
                  <a:lnTo>
                    <a:pt x="1266581" y="1367009"/>
                  </a:lnTo>
                  <a:lnTo>
                    <a:pt x="1321520" y="1362233"/>
                  </a:lnTo>
                  <a:lnTo>
                    <a:pt x="1376516" y="1355776"/>
                  </a:lnTo>
                  <a:lnTo>
                    <a:pt x="1431488" y="1347611"/>
                  </a:lnTo>
                  <a:lnTo>
                    <a:pt x="1804106" y="1509155"/>
                  </a:lnTo>
                  <a:lnTo>
                    <a:pt x="1819727" y="1232041"/>
                  </a:lnTo>
                  <a:lnTo>
                    <a:pt x="1873394" y="1205816"/>
                  </a:lnTo>
                  <a:lnTo>
                    <a:pt x="1923907" y="1177919"/>
                  </a:lnTo>
                  <a:lnTo>
                    <a:pt x="1971208" y="1148452"/>
                  </a:lnTo>
                  <a:lnTo>
                    <a:pt x="2015240" y="1117517"/>
                  </a:lnTo>
                  <a:lnTo>
                    <a:pt x="2055945" y="1085215"/>
                  </a:lnTo>
                  <a:lnTo>
                    <a:pt x="2093266" y="1051649"/>
                  </a:lnTo>
                  <a:lnTo>
                    <a:pt x="2127146" y="1016921"/>
                  </a:lnTo>
                  <a:lnTo>
                    <a:pt x="2157528" y="981132"/>
                  </a:lnTo>
                  <a:lnTo>
                    <a:pt x="2184355" y="944384"/>
                  </a:lnTo>
                  <a:lnTo>
                    <a:pt x="2207569" y="906778"/>
                  </a:lnTo>
                  <a:lnTo>
                    <a:pt x="2227113" y="868418"/>
                  </a:lnTo>
                  <a:lnTo>
                    <a:pt x="2242929" y="829403"/>
                  </a:lnTo>
                  <a:lnTo>
                    <a:pt x="2254961" y="789838"/>
                  </a:lnTo>
                  <a:lnTo>
                    <a:pt x="2263152" y="749822"/>
                  </a:lnTo>
                  <a:lnTo>
                    <a:pt x="2267443" y="709458"/>
                  </a:lnTo>
                  <a:lnTo>
                    <a:pt x="2267779" y="668848"/>
                  </a:lnTo>
                  <a:lnTo>
                    <a:pt x="2264100" y="628094"/>
                  </a:lnTo>
                  <a:lnTo>
                    <a:pt x="2256352" y="587297"/>
                  </a:lnTo>
                  <a:lnTo>
                    <a:pt x="2244475" y="546559"/>
                  </a:lnTo>
                  <a:lnTo>
                    <a:pt x="2228413" y="505982"/>
                  </a:lnTo>
                  <a:lnTo>
                    <a:pt x="2193606" y="441213"/>
                  </a:lnTo>
                  <a:lnTo>
                    <a:pt x="2149325" y="379965"/>
                  </a:lnTo>
                  <a:lnTo>
                    <a:pt x="2123831" y="350730"/>
                  </a:lnTo>
                  <a:lnTo>
                    <a:pt x="2096208" y="322459"/>
                  </a:lnTo>
                  <a:lnTo>
                    <a:pt x="2066535" y="295178"/>
                  </a:lnTo>
                  <a:lnTo>
                    <a:pt x="2034892" y="268915"/>
                  </a:lnTo>
                  <a:lnTo>
                    <a:pt x="2001359" y="243698"/>
                  </a:lnTo>
                  <a:lnTo>
                    <a:pt x="1966016" y="219554"/>
                  </a:lnTo>
                  <a:lnTo>
                    <a:pt x="1928942" y="196511"/>
                  </a:lnTo>
                  <a:lnTo>
                    <a:pt x="1890217" y="174597"/>
                  </a:lnTo>
                  <a:lnTo>
                    <a:pt x="1849921" y="153840"/>
                  </a:lnTo>
                  <a:lnTo>
                    <a:pt x="1808134" y="134266"/>
                  </a:lnTo>
                  <a:lnTo>
                    <a:pt x="1764935" y="115904"/>
                  </a:lnTo>
                  <a:lnTo>
                    <a:pt x="1720404" y="98781"/>
                  </a:lnTo>
                  <a:lnTo>
                    <a:pt x="1674621" y="82924"/>
                  </a:lnTo>
                  <a:lnTo>
                    <a:pt x="1627665" y="68362"/>
                  </a:lnTo>
                  <a:lnTo>
                    <a:pt x="1579617" y="55121"/>
                  </a:lnTo>
                  <a:lnTo>
                    <a:pt x="1530556" y="43231"/>
                  </a:lnTo>
                  <a:lnTo>
                    <a:pt x="1480562" y="32717"/>
                  </a:lnTo>
                  <a:lnTo>
                    <a:pt x="1429714" y="23608"/>
                  </a:lnTo>
                  <a:lnTo>
                    <a:pt x="1378093" y="15931"/>
                  </a:lnTo>
                  <a:lnTo>
                    <a:pt x="1325778" y="9715"/>
                  </a:lnTo>
                  <a:lnTo>
                    <a:pt x="1272849" y="4986"/>
                  </a:lnTo>
                  <a:lnTo>
                    <a:pt x="1219385" y="1772"/>
                  </a:lnTo>
                  <a:lnTo>
                    <a:pt x="1165466" y="10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3946" y="1519413"/>
              <a:ext cx="2268220" cy="1509395"/>
            </a:xfrm>
            <a:custGeom>
              <a:avLst/>
              <a:gdLst/>
              <a:ahLst/>
              <a:cxnLst/>
              <a:rect l="l" t="t" r="r" b="b"/>
              <a:pathLst>
                <a:path w="2268220" h="1509395">
                  <a:moveTo>
                    <a:pt x="1804106" y="1509155"/>
                  </a:moveTo>
                  <a:lnTo>
                    <a:pt x="1431488" y="1347611"/>
                  </a:lnTo>
                  <a:lnTo>
                    <a:pt x="1376516" y="1355776"/>
                  </a:lnTo>
                  <a:lnTo>
                    <a:pt x="1321520" y="1362233"/>
                  </a:lnTo>
                  <a:lnTo>
                    <a:pt x="1266581" y="1367009"/>
                  </a:lnTo>
                  <a:lnTo>
                    <a:pt x="1211777" y="1370132"/>
                  </a:lnTo>
                  <a:lnTo>
                    <a:pt x="1157188" y="1371629"/>
                  </a:lnTo>
                  <a:lnTo>
                    <a:pt x="1102895" y="1371528"/>
                  </a:lnTo>
                  <a:lnTo>
                    <a:pt x="1048976" y="1369857"/>
                  </a:lnTo>
                  <a:lnTo>
                    <a:pt x="995513" y="1366643"/>
                  </a:lnTo>
                  <a:lnTo>
                    <a:pt x="942583" y="1361914"/>
                  </a:lnTo>
                  <a:lnTo>
                    <a:pt x="890268" y="1355697"/>
                  </a:lnTo>
                  <a:lnTo>
                    <a:pt x="838647" y="1348020"/>
                  </a:lnTo>
                  <a:lnTo>
                    <a:pt x="787799" y="1338911"/>
                  </a:lnTo>
                  <a:lnTo>
                    <a:pt x="737805" y="1328398"/>
                  </a:lnTo>
                  <a:lnTo>
                    <a:pt x="688744" y="1316507"/>
                  </a:lnTo>
                  <a:lnTo>
                    <a:pt x="640696" y="1303267"/>
                  </a:lnTo>
                  <a:lnTo>
                    <a:pt x="593741" y="1288704"/>
                  </a:lnTo>
                  <a:lnTo>
                    <a:pt x="547958" y="1272848"/>
                  </a:lnTo>
                  <a:lnTo>
                    <a:pt x="503427" y="1255725"/>
                  </a:lnTo>
                  <a:lnTo>
                    <a:pt x="460228" y="1237362"/>
                  </a:lnTo>
                  <a:lnTo>
                    <a:pt x="418440" y="1217789"/>
                  </a:lnTo>
                  <a:lnTo>
                    <a:pt x="378144" y="1197031"/>
                  </a:lnTo>
                  <a:lnTo>
                    <a:pt x="339419" y="1175117"/>
                  </a:lnTo>
                  <a:lnTo>
                    <a:pt x="302345" y="1152074"/>
                  </a:lnTo>
                  <a:lnTo>
                    <a:pt x="267002" y="1127931"/>
                  </a:lnTo>
                  <a:lnTo>
                    <a:pt x="233469" y="1102714"/>
                  </a:lnTo>
                  <a:lnTo>
                    <a:pt x="201826" y="1076451"/>
                  </a:lnTo>
                  <a:lnTo>
                    <a:pt x="172153" y="1049170"/>
                  </a:lnTo>
                  <a:lnTo>
                    <a:pt x="144530" y="1020898"/>
                  </a:lnTo>
                  <a:lnTo>
                    <a:pt x="119036" y="991663"/>
                  </a:lnTo>
                  <a:lnTo>
                    <a:pt x="95751" y="961493"/>
                  </a:lnTo>
                  <a:lnTo>
                    <a:pt x="56128" y="898457"/>
                  </a:lnTo>
                  <a:lnTo>
                    <a:pt x="25254" y="829069"/>
                  </a:lnTo>
                  <a:lnTo>
                    <a:pt x="13973" y="792480"/>
                  </a:lnTo>
                  <a:lnTo>
                    <a:pt x="1406" y="719526"/>
                  </a:lnTo>
                  <a:lnTo>
                    <a:pt x="0" y="683288"/>
                  </a:lnTo>
                  <a:lnTo>
                    <a:pt x="1762" y="647297"/>
                  </a:lnTo>
                  <a:lnTo>
                    <a:pt x="14554" y="576307"/>
                  </a:lnTo>
                  <a:lnTo>
                    <a:pt x="39295" y="507069"/>
                  </a:lnTo>
                  <a:lnTo>
                    <a:pt x="75498" y="440097"/>
                  </a:lnTo>
                  <a:lnTo>
                    <a:pt x="97747" y="407621"/>
                  </a:lnTo>
                  <a:lnTo>
                    <a:pt x="122678" y="375904"/>
                  </a:lnTo>
                  <a:lnTo>
                    <a:pt x="150232" y="345010"/>
                  </a:lnTo>
                  <a:lnTo>
                    <a:pt x="180348" y="315003"/>
                  </a:lnTo>
                  <a:lnTo>
                    <a:pt x="212964" y="285948"/>
                  </a:lnTo>
                  <a:lnTo>
                    <a:pt x="248020" y="257909"/>
                  </a:lnTo>
                  <a:lnTo>
                    <a:pt x="285456" y="230949"/>
                  </a:lnTo>
                  <a:lnTo>
                    <a:pt x="325209" y="205133"/>
                  </a:lnTo>
                  <a:lnTo>
                    <a:pt x="367221" y="180526"/>
                  </a:lnTo>
                  <a:lnTo>
                    <a:pt x="411429" y="157191"/>
                  </a:lnTo>
                  <a:lnTo>
                    <a:pt x="457772" y="135192"/>
                  </a:lnTo>
                  <a:lnTo>
                    <a:pt x="506191" y="114595"/>
                  </a:lnTo>
                  <a:lnTo>
                    <a:pt x="556624" y="95462"/>
                  </a:lnTo>
                  <a:lnTo>
                    <a:pt x="609010" y="77858"/>
                  </a:lnTo>
                  <a:lnTo>
                    <a:pt x="663289" y="61847"/>
                  </a:lnTo>
                  <a:lnTo>
                    <a:pt x="719400" y="47494"/>
                  </a:lnTo>
                  <a:lnTo>
                    <a:pt x="777282" y="34863"/>
                  </a:lnTo>
                  <a:lnTo>
                    <a:pt x="836874" y="24017"/>
                  </a:lnTo>
                  <a:lnTo>
                    <a:pt x="891845" y="15852"/>
                  </a:lnTo>
                  <a:lnTo>
                    <a:pt x="946841" y="9395"/>
                  </a:lnTo>
                  <a:lnTo>
                    <a:pt x="1001781" y="4619"/>
                  </a:lnTo>
                  <a:lnTo>
                    <a:pt x="1056585" y="1497"/>
                  </a:lnTo>
                  <a:lnTo>
                    <a:pt x="1111173" y="0"/>
                  </a:lnTo>
                  <a:lnTo>
                    <a:pt x="1165466" y="100"/>
                  </a:lnTo>
                  <a:lnTo>
                    <a:pt x="1219385" y="1772"/>
                  </a:lnTo>
                  <a:lnTo>
                    <a:pt x="1272849" y="4986"/>
                  </a:lnTo>
                  <a:lnTo>
                    <a:pt x="1325778" y="9715"/>
                  </a:lnTo>
                  <a:lnTo>
                    <a:pt x="1378093" y="15931"/>
                  </a:lnTo>
                  <a:lnTo>
                    <a:pt x="1429714" y="23608"/>
                  </a:lnTo>
                  <a:lnTo>
                    <a:pt x="1480562" y="32717"/>
                  </a:lnTo>
                  <a:lnTo>
                    <a:pt x="1530556" y="43231"/>
                  </a:lnTo>
                  <a:lnTo>
                    <a:pt x="1579617" y="55121"/>
                  </a:lnTo>
                  <a:lnTo>
                    <a:pt x="1627665" y="68362"/>
                  </a:lnTo>
                  <a:lnTo>
                    <a:pt x="1674621" y="82924"/>
                  </a:lnTo>
                  <a:lnTo>
                    <a:pt x="1720404" y="98781"/>
                  </a:lnTo>
                  <a:lnTo>
                    <a:pt x="1764935" y="115904"/>
                  </a:lnTo>
                  <a:lnTo>
                    <a:pt x="1808134" y="134266"/>
                  </a:lnTo>
                  <a:lnTo>
                    <a:pt x="1849921" y="153840"/>
                  </a:lnTo>
                  <a:lnTo>
                    <a:pt x="1890217" y="174597"/>
                  </a:lnTo>
                  <a:lnTo>
                    <a:pt x="1928942" y="196511"/>
                  </a:lnTo>
                  <a:lnTo>
                    <a:pt x="1966016" y="219554"/>
                  </a:lnTo>
                  <a:lnTo>
                    <a:pt x="2001359" y="243698"/>
                  </a:lnTo>
                  <a:lnTo>
                    <a:pt x="2034892" y="268915"/>
                  </a:lnTo>
                  <a:lnTo>
                    <a:pt x="2066535" y="295178"/>
                  </a:lnTo>
                  <a:lnTo>
                    <a:pt x="2096208" y="322459"/>
                  </a:lnTo>
                  <a:lnTo>
                    <a:pt x="2123831" y="350730"/>
                  </a:lnTo>
                  <a:lnTo>
                    <a:pt x="2149325" y="379965"/>
                  </a:lnTo>
                  <a:lnTo>
                    <a:pt x="2172610" y="410135"/>
                  </a:lnTo>
                  <a:lnTo>
                    <a:pt x="2212234" y="473171"/>
                  </a:lnTo>
                  <a:lnTo>
                    <a:pt x="2244475" y="546559"/>
                  </a:lnTo>
                  <a:lnTo>
                    <a:pt x="2256352" y="587297"/>
                  </a:lnTo>
                  <a:lnTo>
                    <a:pt x="2264100" y="628094"/>
                  </a:lnTo>
                  <a:lnTo>
                    <a:pt x="2267779" y="668848"/>
                  </a:lnTo>
                  <a:lnTo>
                    <a:pt x="2267443" y="709458"/>
                  </a:lnTo>
                  <a:lnTo>
                    <a:pt x="2263152" y="749822"/>
                  </a:lnTo>
                  <a:lnTo>
                    <a:pt x="2254961" y="789838"/>
                  </a:lnTo>
                  <a:lnTo>
                    <a:pt x="2242929" y="829403"/>
                  </a:lnTo>
                  <a:lnTo>
                    <a:pt x="2227113" y="868418"/>
                  </a:lnTo>
                  <a:lnTo>
                    <a:pt x="2207569" y="906778"/>
                  </a:lnTo>
                  <a:lnTo>
                    <a:pt x="2184355" y="944384"/>
                  </a:lnTo>
                  <a:lnTo>
                    <a:pt x="2157528" y="981132"/>
                  </a:lnTo>
                  <a:lnTo>
                    <a:pt x="2127146" y="1016921"/>
                  </a:lnTo>
                  <a:lnTo>
                    <a:pt x="2093266" y="1051649"/>
                  </a:lnTo>
                  <a:lnTo>
                    <a:pt x="2055945" y="1085215"/>
                  </a:lnTo>
                  <a:lnTo>
                    <a:pt x="2015240" y="1117517"/>
                  </a:lnTo>
                  <a:lnTo>
                    <a:pt x="1971208" y="1148452"/>
                  </a:lnTo>
                  <a:lnTo>
                    <a:pt x="1923907" y="1177919"/>
                  </a:lnTo>
                  <a:lnTo>
                    <a:pt x="1873394" y="1205816"/>
                  </a:lnTo>
                  <a:lnTo>
                    <a:pt x="1819727" y="1232041"/>
                  </a:lnTo>
                  <a:lnTo>
                    <a:pt x="1804106" y="15091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80482" y="1989581"/>
            <a:ext cx="16878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Narrow"/>
                <a:cs typeface="Arial Narrow"/>
              </a:rPr>
              <a:t>Is heart disease a</a:t>
            </a:r>
            <a:r>
              <a:rPr sz="1600" spc="-90" dirty="0">
                <a:latin typeface="Arial Narrow"/>
                <a:cs typeface="Arial Narrow"/>
              </a:rPr>
              <a:t> </a:t>
            </a:r>
            <a:r>
              <a:rPr sz="1600" spc="-10" dirty="0">
                <a:latin typeface="Arial Narrow"/>
                <a:cs typeface="Arial Narrow"/>
              </a:rPr>
              <a:t>kind  </a:t>
            </a:r>
            <a:r>
              <a:rPr sz="1600" spc="-5" dirty="0">
                <a:latin typeface="Arial Narrow"/>
                <a:cs typeface="Arial Narrow"/>
              </a:rPr>
              <a:t>of vascular</a:t>
            </a:r>
            <a:r>
              <a:rPr sz="1600" spc="-50" dirty="0">
                <a:latin typeface="Arial Narrow"/>
                <a:cs typeface="Arial Narrow"/>
              </a:rPr>
              <a:t> </a:t>
            </a:r>
            <a:r>
              <a:rPr sz="1600" spc="-5" dirty="0">
                <a:latin typeface="Arial Narrow"/>
                <a:cs typeface="Arial Narrow"/>
              </a:rPr>
              <a:t>disease?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45123" y="3091129"/>
            <a:ext cx="545591" cy="2403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161" y="1557908"/>
            <a:ext cx="4039870" cy="4392930"/>
            <a:chOff x="145161" y="1557908"/>
            <a:chExt cx="4039870" cy="4392930"/>
          </a:xfrm>
        </p:grpSpPr>
        <p:sp>
          <p:nvSpPr>
            <p:cNvPr id="3" name="object 3"/>
            <p:cNvSpPr/>
            <p:nvPr/>
          </p:nvSpPr>
          <p:spPr>
            <a:xfrm>
              <a:off x="798576" y="1653539"/>
              <a:ext cx="2520950" cy="2778760"/>
            </a:xfrm>
            <a:custGeom>
              <a:avLst/>
              <a:gdLst/>
              <a:ahLst/>
              <a:cxnLst/>
              <a:rect l="l" t="t" r="r" b="b"/>
              <a:pathLst>
                <a:path w="2520950" h="2778760">
                  <a:moveTo>
                    <a:pt x="1260348" y="0"/>
                  </a:moveTo>
                  <a:lnTo>
                    <a:pt x="1193410" y="641"/>
                  </a:lnTo>
                  <a:lnTo>
                    <a:pt x="1127383" y="2545"/>
                  </a:lnTo>
                  <a:lnTo>
                    <a:pt x="1062353" y="5679"/>
                  </a:lnTo>
                  <a:lnTo>
                    <a:pt x="998408" y="10011"/>
                  </a:lnTo>
                  <a:lnTo>
                    <a:pt x="935634" y="15509"/>
                  </a:lnTo>
                  <a:lnTo>
                    <a:pt x="874118" y="22141"/>
                  </a:lnTo>
                  <a:lnTo>
                    <a:pt x="813948" y="29876"/>
                  </a:lnTo>
                  <a:lnTo>
                    <a:pt x="755211" y="38681"/>
                  </a:lnTo>
                  <a:lnTo>
                    <a:pt x="697994" y="48524"/>
                  </a:lnTo>
                  <a:lnTo>
                    <a:pt x="642383" y="59373"/>
                  </a:lnTo>
                  <a:lnTo>
                    <a:pt x="588467" y="71197"/>
                  </a:lnTo>
                  <a:lnTo>
                    <a:pt x="536331" y="83963"/>
                  </a:lnTo>
                  <a:lnTo>
                    <a:pt x="486064" y="97640"/>
                  </a:lnTo>
                  <a:lnTo>
                    <a:pt x="437752" y="112194"/>
                  </a:lnTo>
                  <a:lnTo>
                    <a:pt x="391483" y="127596"/>
                  </a:lnTo>
                  <a:lnTo>
                    <a:pt x="347342" y="143811"/>
                  </a:lnTo>
                  <a:lnTo>
                    <a:pt x="305419" y="160810"/>
                  </a:lnTo>
                  <a:lnTo>
                    <a:pt x="265799" y="178558"/>
                  </a:lnTo>
                  <a:lnTo>
                    <a:pt x="228570" y="197026"/>
                  </a:lnTo>
                  <a:lnTo>
                    <a:pt x="193818" y="216180"/>
                  </a:lnTo>
                  <a:lnTo>
                    <a:pt x="132098" y="256419"/>
                  </a:lnTo>
                  <a:lnTo>
                    <a:pt x="81333" y="299021"/>
                  </a:lnTo>
                  <a:lnTo>
                    <a:pt x="42222" y="343730"/>
                  </a:lnTo>
                  <a:lnTo>
                    <a:pt x="15461" y="390290"/>
                  </a:lnTo>
                  <a:lnTo>
                    <a:pt x="1746" y="438446"/>
                  </a:lnTo>
                  <a:lnTo>
                    <a:pt x="0" y="463042"/>
                  </a:lnTo>
                  <a:lnTo>
                    <a:pt x="0" y="2315210"/>
                  </a:lnTo>
                  <a:lnTo>
                    <a:pt x="6929" y="2364066"/>
                  </a:lnTo>
                  <a:lnTo>
                    <a:pt x="27254" y="2411456"/>
                  </a:lnTo>
                  <a:lnTo>
                    <a:pt x="60277" y="2457123"/>
                  </a:lnTo>
                  <a:lnTo>
                    <a:pt x="105302" y="2500810"/>
                  </a:lnTo>
                  <a:lnTo>
                    <a:pt x="161632" y="2542263"/>
                  </a:lnTo>
                  <a:lnTo>
                    <a:pt x="228570" y="2581225"/>
                  </a:lnTo>
                  <a:lnTo>
                    <a:pt x="265799" y="2599693"/>
                  </a:lnTo>
                  <a:lnTo>
                    <a:pt x="305419" y="2617441"/>
                  </a:lnTo>
                  <a:lnTo>
                    <a:pt x="347342" y="2634440"/>
                  </a:lnTo>
                  <a:lnTo>
                    <a:pt x="391483" y="2650655"/>
                  </a:lnTo>
                  <a:lnTo>
                    <a:pt x="437752" y="2666057"/>
                  </a:lnTo>
                  <a:lnTo>
                    <a:pt x="486064" y="2680611"/>
                  </a:lnTo>
                  <a:lnTo>
                    <a:pt x="536331" y="2694288"/>
                  </a:lnTo>
                  <a:lnTo>
                    <a:pt x="588467" y="2707054"/>
                  </a:lnTo>
                  <a:lnTo>
                    <a:pt x="642383" y="2718878"/>
                  </a:lnTo>
                  <a:lnTo>
                    <a:pt x="697994" y="2729727"/>
                  </a:lnTo>
                  <a:lnTo>
                    <a:pt x="755211" y="2739570"/>
                  </a:lnTo>
                  <a:lnTo>
                    <a:pt x="813948" y="2748375"/>
                  </a:lnTo>
                  <a:lnTo>
                    <a:pt x="874118" y="2756110"/>
                  </a:lnTo>
                  <a:lnTo>
                    <a:pt x="935634" y="2762742"/>
                  </a:lnTo>
                  <a:lnTo>
                    <a:pt x="998408" y="2768240"/>
                  </a:lnTo>
                  <a:lnTo>
                    <a:pt x="1062353" y="2772572"/>
                  </a:lnTo>
                  <a:lnTo>
                    <a:pt x="1127383" y="2775706"/>
                  </a:lnTo>
                  <a:lnTo>
                    <a:pt x="1193410" y="2777610"/>
                  </a:lnTo>
                  <a:lnTo>
                    <a:pt x="1260348" y="2778252"/>
                  </a:lnTo>
                  <a:lnTo>
                    <a:pt x="1327285" y="2777610"/>
                  </a:lnTo>
                  <a:lnTo>
                    <a:pt x="1393312" y="2775706"/>
                  </a:lnTo>
                  <a:lnTo>
                    <a:pt x="1458342" y="2772572"/>
                  </a:lnTo>
                  <a:lnTo>
                    <a:pt x="1522287" y="2768240"/>
                  </a:lnTo>
                  <a:lnTo>
                    <a:pt x="1585061" y="2762742"/>
                  </a:lnTo>
                  <a:lnTo>
                    <a:pt x="1646577" y="2756110"/>
                  </a:lnTo>
                  <a:lnTo>
                    <a:pt x="1706747" y="2748375"/>
                  </a:lnTo>
                  <a:lnTo>
                    <a:pt x="1765484" y="2739570"/>
                  </a:lnTo>
                  <a:lnTo>
                    <a:pt x="1822701" y="2729727"/>
                  </a:lnTo>
                  <a:lnTo>
                    <a:pt x="1878312" y="2718878"/>
                  </a:lnTo>
                  <a:lnTo>
                    <a:pt x="1932228" y="2707054"/>
                  </a:lnTo>
                  <a:lnTo>
                    <a:pt x="1984364" y="2694288"/>
                  </a:lnTo>
                  <a:lnTo>
                    <a:pt x="2034631" y="2680611"/>
                  </a:lnTo>
                  <a:lnTo>
                    <a:pt x="2082943" y="2666057"/>
                  </a:lnTo>
                  <a:lnTo>
                    <a:pt x="2129212" y="2650655"/>
                  </a:lnTo>
                  <a:lnTo>
                    <a:pt x="2173353" y="2634440"/>
                  </a:lnTo>
                  <a:lnTo>
                    <a:pt x="2215276" y="2617441"/>
                  </a:lnTo>
                  <a:lnTo>
                    <a:pt x="2254896" y="2599693"/>
                  </a:lnTo>
                  <a:lnTo>
                    <a:pt x="2292125" y="2581225"/>
                  </a:lnTo>
                  <a:lnTo>
                    <a:pt x="2326877" y="2562071"/>
                  </a:lnTo>
                  <a:lnTo>
                    <a:pt x="2388597" y="2521832"/>
                  </a:lnTo>
                  <a:lnTo>
                    <a:pt x="2439362" y="2479230"/>
                  </a:lnTo>
                  <a:lnTo>
                    <a:pt x="2478473" y="2434521"/>
                  </a:lnTo>
                  <a:lnTo>
                    <a:pt x="2505234" y="2387961"/>
                  </a:lnTo>
                  <a:lnTo>
                    <a:pt x="2518949" y="2339805"/>
                  </a:lnTo>
                  <a:lnTo>
                    <a:pt x="2520696" y="2315210"/>
                  </a:lnTo>
                  <a:lnTo>
                    <a:pt x="2520696" y="463042"/>
                  </a:lnTo>
                  <a:lnTo>
                    <a:pt x="2513766" y="414185"/>
                  </a:lnTo>
                  <a:lnTo>
                    <a:pt x="2493441" y="366795"/>
                  </a:lnTo>
                  <a:lnTo>
                    <a:pt x="2460418" y="321128"/>
                  </a:lnTo>
                  <a:lnTo>
                    <a:pt x="2415393" y="277441"/>
                  </a:lnTo>
                  <a:lnTo>
                    <a:pt x="2359063" y="235988"/>
                  </a:lnTo>
                  <a:lnTo>
                    <a:pt x="2292125" y="197026"/>
                  </a:lnTo>
                  <a:lnTo>
                    <a:pt x="2254896" y="178558"/>
                  </a:lnTo>
                  <a:lnTo>
                    <a:pt x="2215276" y="160810"/>
                  </a:lnTo>
                  <a:lnTo>
                    <a:pt x="2173353" y="143811"/>
                  </a:lnTo>
                  <a:lnTo>
                    <a:pt x="2129212" y="127596"/>
                  </a:lnTo>
                  <a:lnTo>
                    <a:pt x="2082943" y="112194"/>
                  </a:lnTo>
                  <a:lnTo>
                    <a:pt x="2034631" y="97640"/>
                  </a:lnTo>
                  <a:lnTo>
                    <a:pt x="1984364" y="83963"/>
                  </a:lnTo>
                  <a:lnTo>
                    <a:pt x="1932228" y="71197"/>
                  </a:lnTo>
                  <a:lnTo>
                    <a:pt x="1878312" y="59373"/>
                  </a:lnTo>
                  <a:lnTo>
                    <a:pt x="1822701" y="48524"/>
                  </a:lnTo>
                  <a:lnTo>
                    <a:pt x="1765484" y="38681"/>
                  </a:lnTo>
                  <a:lnTo>
                    <a:pt x="1706747" y="29876"/>
                  </a:lnTo>
                  <a:lnTo>
                    <a:pt x="1646577" y="22141"/>
                  </a:lnTo>
                  <a:lnTo>
                    <a:pt x="1585061" y="15509"/>
                  </a:lnTo>
                  <a:lnTo>
                    <a:pt x="1522287" y="10011"/>
                  </a:lnTo>
                  <a:lnTo>
                    <a:pt x="1458342" y="5679"/>
                  </a:lnTo>
                  <a:lnTo>
                    <a:pt x="1393312" y="2545"/>
                  </a:lnTo>
                  <a:lnTo>
                    <a:pt x="1327285" y="641"/>
                  </a:lnTo>
                  <a:lnTo>
                    <a:pt x="1260348" y="0"/>
                  </a:lnTo>
                  <a:close/>
                </a:path>
              </a:pathLst>
            </a:custGeom>
            <a:solidFill>
              <a:srgbClr val="808080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8576" y="1653539"/>
              <a:ext cx="2520950" cy="2778760"/>
            </a:xfrm>
            <a:custGeom>
              <a:avLst/>
              <a:gdLst/>
              <a:ahLst/>
              <a:cxnLst/>
              <a:rect l="l" t="t" r="r" b="b"/>
              <a:pathLst>
                <a:path w="2520950" h="2778760">
                  <a:moveTo>
                    <a:pt x="2520696" y="463042"/>
                  </a:moveTo>
                  <a:lnTo>
                    <a:pt x="2513766" y="511898"/>
                  </a:lnTo>
                  <a:lnTo>
                    <a:pt x="2493441" y="559288"/>
                  </a:lnTo>
                  <a:lnTo>
                    <a:pt x="2460418" y="604955"/>
                  </a:lnTo>
                  <a:lnTo>
                    <a:pt x="2415393" y="648642"/>
                  </a:lnTo>
                  <a:lnTo>
                    <a:pt x="2359063" y="690095"/>
                  </a:lnTo>
                  <a:lnTo>
                    <a:pt x="2292125" y="729057"/>
                  </a:lnTo>
                  <a:lnTo>
                    <a:pt x="2254896" y="747525"/>
                  </a:lnTo>
                  <a:lnTo>
                    <a:pt x="2215276" y="765273"/>
                  </a:lnTo>
                  <a:lnTo>
                    <a:pt x="2173353" y="782272"/>
                  </a:lnTo>
                  <a:lnTo>
                    <a:pt x="2129212" y="798487"/>
                  </a:lnTo>
                  <a:lnTo>
                    <a:pt x="2082943" y="813889"/>
                  </a:lnTo>
                  <a:lnTo>
                    <a:pt x="2034631" y="828443"/>
                  </a:lnTo>
                  <a:lnTo>
                    <a:pt x="1984364" y="842120"/>
                  </a:lnTo>
                  <a:lnTo>
                    <a:pt x="1932228" y="854886"/>
                  </a:lnTo>
                  <a:lnTo>
                    <a:pt x="1878312" y="866710"/>
                  </a:lnTo>
                  <a:lnTo>
                    <a:pt x="1822701" y="877559"/>
                  </a:lnTo>
                  <a:lnTo>
                    <a:pt x="1765484" y="887402"/>
                  </a:lnTo>
                  <a:lnTo>
                    <a:pt x="1706747" y="896207"/>
                  </a:lnTo>
                  <a:lnTo>
                    <a:pt x="1646577" y="903942"/>
                  </a:lnTo>
                  <a:lnTo>
                    <a:pt x="1585061" y="910574"/>
                  </a:lnTo>
                  <a:lnTo>
                    <a:pt x="1522287" y="916072"/>
                  </a:lnTo>
                  <a:lnTo>
                    <a:pt x="1458342" y="920404"/>
                  </a:lnTo>
                  <a:lnTo>
                    <a:pt x="1393312" y="923538"/>
                  </a:lnTo>
                  <a:lnTo>
                    <a:pt x="1327285" y="925442"/>
                  </a:lnTo>
                  <a:lnTo>
                    <a:pt x="1260348" y="926084"/>
                  </a:lnTo>
                  <a:lnTo>
                    <a:pt x="1193410" y="925442"/>
                  </a:lnTo>
                  <a:lnTo>
                    <a:pt x="1127383" y="923538"/>
                  </a:lnTo>
                  <a:lnTo>
                    <a:pt x="1062353" y="920404"/>
                  </a:lnTo>
                  <a:lnTo>
                    <a:pt x="998408" y="916072"/>
                  </a:lnTo>
                  <a:lnTo>
                    <a:pt x="935634" y="910574"/>
                  </a:lnTo>
                  <a:lnTo>
                    <a:pt x="874118" y="903942"/>
                  </a:lnTo>
                  <a:lnTo>
                    <a:pt x="813948" y="896207"/>
                  </a:lnTo>
                  <a:lnTo>
                    <a:pt x="755211" y="887402"/>
                  </a:lnTo>
                  <a:lnTo>
                    <a:pt x="697994" y="877559"/>
                  </a:lnTo>
                  <a:lnTo>
                    <a:pt x="642383" y="866710"/>
                  </a:lnTo>
                  <a:lnTo>
                    <a:pt x="588467" y="854886"/>
                  </a:lnTo>
                  <a:lnTo>
                    <a:pt x="536331" y="842120"/>
                  </a:lnTo>
                  <a:lnTo>
                    <a:pt x="486064" y="828443"/>
                  </a:lnTo>
                  <a:lnTo>
                    <a:pt x="437752" y="813889"/>
                  </a:lnTo>
                  <a:lnTo>
                    <a:pt x="391483" y="798487"/>
                  </a:lnTo>
                  <a:lnTo>
                    <a:pt x="347342" y="782272"/>
                  </a:lnTo>
                  <a:lnTo>
                    <a:pt x="305419" y="765273"/>
                  </a:lnTo>
                  <a:lnTo>
                    <a:pt x="265799" y="747525"/>
                  </a:lnTo>
                  <a:lnTo>
                    <a:pt x="228570" y="729057"/>
                  </a:lnTo>
                  <a:lnTo>
                    <a:pt x="193818" y="709903"/>
                  </a:lnTo>
                  <a:lnTo>
                    <a:pt x="132098" y="669664"/>
                  </a:lnTo>
                  <a:lnTo>
                    <a:pt x="81333" y="627062"/>
                  </a:lnTo>
                  <a:lnTo>
                    <a:pt x="42222" y="582353"/>
                  </a:lnTo>
                  <a:lnTo>
                    <a:pt x="15461" y="535793"/>
                  </a:lnTo>
                  <a:lnTo>
                    <a:pt x="1746" y="487637"/>
                  </a:lnTo>
                  <a:lnTo>
                    <a:pt x="0" y="463042"/>
                  </a:lnTo>
                </a:path>
                <a:path w="2520950" h="2778760">
                  <a:moveTo>
                    <a:pt x="0" y="463042"/>
                  </a:moveTo>
                  <a:lnTo>
                    <a:pt x="6929" y="414185"/>
                  </a:lnTo>
                  <a:lnTo>
                    <a:pt x="27254" y="366795"/>
                  </a:lnTo>
                  <a:lnTo>
                    <a:pt x="60277" y="321128"/>
                  </a:lnTo>
                  <a:lnTo>
                    <a:pt x="105302" y="277441"/>
                  </a:lnTo>
                  <a:lnTo>
                    <a:pt x="161632" y="235988"/>
                  </a:lnTo>
                  <a:lnTo>
                    <a:pt x="228570" y="197026"/>
                  </a:lnTo>
                  <a:lnTo>
                    <a:pt x="265799" y="178558"/>
                  </a:lnTo>
                  <a:lnTo>
                    <a:pt x="305419" y="160810"/>
                  </a:lnTo>
                  <a:lnTo>
                    <a:pt x="347342" y="143811"/>
                  </a:lnTo>
                  <a:lnTo>
                    <a:pt x="391483" y="127596"/>
                  </a:lnTo>
                  <a:lnTo>
                    <a:pt x="437752" y="112194"/>
                  </a:lnTo>
                  <a:lnTo>
                    <a:pt x="486064" y="97640"/>
                  </a:lnTo>
                  <a:lnTo>
                    <a:pt x="536331" y="83963"/>
                  </a:lnTo>
                  <a:lnTo>
                    <a:pt x="588467" y="71197"/>
                  </a:lnTo>
                  <a:lnTo>
                    <a:pt x="642383" y="59373"/>
                  </a:lnTo>
                  <a:lnTo>
                    <a:pt x="697994" y="48524"/>
                  </a:lnTo>
                  <a:lnTo>
                    <a:pt x="755211" y="38681"/>
                  </a:lnTo>
                  <a:lnTo>
                    <a:pt x="813948" y="29876"/>
                  </a:lnTo>
                  <a:lnTo>
                    <a:pt x="874118" y="22141"/>
                  </a:lnTo>
                  <a:lnTo>
                    <a:pt x="935634" y="15509"/>
                  </a:lnTo>
                  <a:lnTo>
                    <a:pt x="998408" y="10011"/>
                  </a:lnTo>
                  <a:lnTo>
                    <a:pt x="1062353" y="5679"/>
                  </a:lnTo>
                  <a:lnTo>
                    <a:pt x="1127383" y="2545"/>
                  </a:lnTo>
                  <a:lnTo>
                    <a:pt x="1193410" y="641"/>
                  </a:lnTo>
                  <a:lnTo>
                    <a:pt x="1260348" y="0"/>
                  </a:lnTo>
                  <a:lnTo>
                    <a:pt x="1327285" y="641"/>
                  </a:lnTo>
                  <a:lnTo>
                    <a:pt x="1393312" y="2545"/>
                  </a:lnTo>
                  <a:lnTo>
                    <a:pt x="1458342" y="5679"/>
                  </a:lnTo>
                  <a:lnTo>
                    <a:pt x="1522287" y="10011"/>
                  </a:lnTo>
                  <a:lnTo>
                    <a:pt x="1585061" y="15509"/>
                  </a:lnTo>
                  <a:lnTo>
                    <a:pt x="1646577" y="22141"/>
                  </a:lnTo>
                  <a:lnTo>
                    <a:pt x="1706747" y="29876"/>
                  </a:lnTo>
                  <a:lnTo>
                    <a:pt x="1765484" y="38681"/>
                  </a:lnTo>
                  <a:lnTo>
                    <a:pt x="1822701" y="48524"/>
                  </a:lnTo>
                  <a:lnTo>
                    <a:pt x="1878312" y="59373"/>
                  </a:lnTo>
                  <a:lnTo>
                    <a:pt x="1932228" y="71197"/>
                  </a:lnTo>
                  <a:lnTo>
                    <a:pt x="1984364" y="83963"/>
                  </a:lnTo>
                  <a:lnTo>
                    <a:pt x="2034631" y="97640"/>
                  </a:lnTo>
                  <a:lnTo>
                    <a:pt x="2082943" y="112194"/>
                  </a:lnTo>
                  <a:lnTo>
                    <a:pt x="2129212" y="127596"/>
                  </a:lnTo>
                  <a:lnTo>
                    <a:pt x="2173353" y="143811"/>
                  </a:lnTo>
                  <a:lnTo>
                    <a:pt x="2215276" y="160810"/>
                  </a:lnTo>
                  <a:lnTo>
                    <a:pt x="2254896" y="178558"/>
                  </a:lnTo>
                  <a:lnTo>
                    <a:pt x="2292125" y="197026"/>
                  </a:lnTo>
                  <a:lnTo>
                    <a:pt x="2326877" y="216180"/>
                  </a:lnTo>
                  <a:lnTo>
                    <a:pt x="2388597" y="256419"/>
                  </a:lnTo>
                  <a:lnTo>
                    <a:pt x="2439362" y="299021"/>
                  </a:lnTo>
                  <a:lnTo>
                    <a:pt x="2478473" y="343730"/>
                  </a:lnTo>
                  <a:lnTo>
                    <a:pt x="2505234" y="390290"/>
                  </a:lnTo>
                  <a:lnTo>
                    <a:pt x="2518949" y="438446"/>
                  </a:lnTo>
                  <a:lnTo>
                    <a:pt x="2520696" y="463042"/>
                  </a:lnTo>
                  <a:lnTo>
                    <a:pt x="2520696" y="2315210"/>
                  </a:lnTo>
                  <a:lnTo>
                    <a:pt x="2513766" y="2364066"/>
                  </a:lnTo>
                  <a:lnTo>
                    <a:pt x="2493441" y="2411456"/>
                  </a:lnTo>
                  <a:lnTo>
                    <a:pt x="2460418" y="2457123"/>
                  </a:lnTo>
                  <a:lnTo>
                    <a:pt x="2415393" y="2500810"/>
                  </a:lnTo>
                  <a:lnTo>
                    <a:pt x="2359063" y="2542263"/>
                  </a:lnTo>
                  <a:lnTo>
                    <a:pt x="2292125" y="2581225"/>
                  </a:lnTo>
                  <a:lnTo>
                    <a:pt x="2254896" y="2599693"/>
                  </a:lnTo>
                  <a:lnTo>
                    <a:pt x="2215276" y="2617441"/>
                  </a:lnTo>
                  <a:lnTo>
                    <a:pt x="2173353" y="2634440"/>
                  </a:lnTo>
                  <a:lnTo>
                    <a:pt x="2129212" y="2650655"/>
                  </a:lnTo>
                  <a:lnTo>
                    <a:pt x="2082943" y="2666057"/>
                  </a:lnTo>
                  <a:lnTo>
                    <a:pt x="2034631" y="2680611"/>
                  </a:lnTo>
                  <a:lnTo>
                    <a:pt x="1984364" y="2694288"/>
                  </a:lnTo>
                  <a:lnTo>
                    <a:pt x="1932228" y="2707054"/>
                  </a:lnTo>
                  <a:lnTo>
                    <a:pt x="1878312" y="2718878"/>
                  </a:lnTo>
                  <a:lnTo>
                    <a:pt x="1822701" y="2729727"/>
                  </a:lnTo>
                  <a:lnTo>
                    <a:pt x="1765484" y="2739570"/>
                  </a:lnTo>
                  <a:lnTo>
                    <a:pt x="1706747" y="2748375"/>
                  </a:lnTo>
                  <a:lnTo>
                    <a:pt x="1646577" y="2756110"/>
                  </a:lnTo>
                  <a:lnTo>
                    <a:pt x="1585061" y="2762742"/>
                  </a:lnTo>
                  <a:lnTo>
                    <a:pt x="1522287" y="2768240"/>
                  </a:lnTo>
                  <a:lnTo>
                    <a:pt x="1458342" y="2772572"/>
                  </a:lnTo>
                  <a:lnTo>
                    <a:pt x="1393312" y="2775706"/>
                  </a:lnTo>
                  <a:lnTo>
                    <a:pt x="1327285" y="2777610"/>
                  </a:lnTo>
                  <a:lnTo>
                    <a:pt x="1260348" y="2778252"/>
                  </a:lnTo>
                  <a:lnTo>
                    <a:pt x="1193410" y="2777610"/>
                  </a:lnTo>
                  <a:lnTo>
                    <a:pt x="1127383" y="2775706"/>
                  </a:lnTo>
                  <a:lnTo>
                    <a:pt x="1062353" y="2772572"/>
                  </a:lnTo>
                  <a:lnTo>
                    <a:pt x="998408" y="2768240"/>
                  </a:lnTo>
                  <a:lnTo>
                    <a:pt x="935634" y="2762742"/>
                  </a:lnTo>
                  <a:lnTo>
                    <a:pt x="874118" y="2756110"/>
                  </a:lnTo>
                  <a:lnTo>
                    <a:pt x="813948" y="2748375"/>
                  </a:lnTo>
                  <a:lnTo>
                    <a:pt x="755211" y="2739570"/>
                  </a:lnTo>
                  <a:lnTo>
                    <a:pt x="697994" y="2729727"/>
                  </a:lnTo>
                  <a:lnTo>
                    <a:pt x="642383" y="2718878"/>
                  </a:lnTo>
                  <a:lnTo>
                    <a:pt x="588467" y="2707054"/>
                  </a:lnTo>
                  <a:lnTo>
                    <a:pt x="536331" y="2694288"/>
                  </a:lnTo>
                  <a:lnTo>
                    <a:pt x="486064" y="2680611"/>
                  </a:lnTo>
                  <a:lnTo>
                    <a:pt x="437752" y="2666057"/>
                  </a:lnTo>
                  <a:lnTo>
                    <a:pt x="391483" y="2650655"/>
                  </a:lnTo>
                  <a:lnTo>
                    <a:pt x="347342" y="2634440"/>
                  </a:lnTo>
                  <a:lnTo>
                    <a:pt x="305419" y="2617441"/>
                  </a:lnTo>
                  <a:lnTo>
                    <a:pt x="265799" y="2599693"/>
                  </a:lnTo>
                  <a:lnTo>
                    <a:pt x="228570" y="2581225"/>
                  </a:lnTo>
                  <a:lnTo>
                    <a:pt x="193818" y="2562071"/>
                  </a:lnTo>
                  <a:lnTo>
                    <a:pt x="132098" y="2521832"/>
                  </a:lnTo>
                  <a:lnTo>
                    <a:pt x="81333" y="2479230"/>
                  </a:lnTo>
                  <a:lnTo>
                    <a:pt x="42222" y="2434521"/>
                  </a:lnTo>
                  <a:lnTo>
                    <a:pt x="15461" y="2387961"/>
                  </a:lnTo>
                  <a:lnTo>
                    <a:pt x="1746" y="2339805"/>
                  </a:lnTo>
                  <a:lnTo>
                    <a:pt x="0" y="2315210"/>
                  </a:lnTo>
                  <a:lnTo>
                    <a:pt x="0" y="46304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356" y="4686300"/>
              <a:ext cx="3893820" cy="1155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4686" y="1567433"/>
              <a:ext cx="4020820" cy="4373880"/>
            </a:xfrm>
            <a:custGeom>
              <a:avLst/>
              <a:gdLst/>
              <a:ahLst/>
              <a:cxnLst/>
              <a:rect l="l" t="t" r="r" b="b"/>
              <a:pathLst>
                <a:path w="4020820" h="4373880">
                  <a:moveTo>
                    <a:pt x="0" y="4373880"/>
                  </a:moveTo>
                  <a:lnTo>
                    <a:pt x="4020312" y="4373880"/>
                  </a:lnTo>
                  <a:lnTo>
                    <a:pt x="4020312" y="0"/>
                  </a:lnTo>
                  <a:lnTo>
                    <a:pt x="0" y="0"/>
                  </a:lnTo>
                  <a:lnTo>
                    <a:pt x="0" y="43738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8387" y="2811780"/>
              <a:ext cx="2481072" cy="982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34386"/>
            <a:ext cx="55130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6E6C"/>
                </a:solidFill>
                <a:latin typeface="Arial"/>
                <a:cs typeface="Arial"/>
              </a:rPr>
              <a:t>Non-Standard Reasoning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61739" y="1514650"/>
            <a:ext cx="4882515" cy="3481070"/>
            <a:chOff x="4261739" y="1514650"/>
            <a:chExt cx="4882515" cy="3481070"/>
          </a:xfrm>
        </p:grpSpPr>
        <p:sp>
          <p:nvSpPr>
            <p:cNvPr id="10" name="object 10"/>
            <p:cNvSpPr/>
            <p:nvPr/>
          </p:nvSpPr>
          <p:spPr>
            <a:xfrm>
              <a:off x="4261739" y="3406054"/>
              <a:ext cx="2281555" cy="171450"/>
            </a:xfrm>
            <a:custGeom>
              <a:avLst/>
              <a:gdLst/>
              <a:ahLst/>
              <a:cxnLst/>
              <a:rect l="l" t="t" r="r" b="b"/>
              <a:pathLst>
                <a:path w="2281554" h="171450">
                  <a:moveTo>
                    <a:pt x="150195" y="0"/>
                  </a:moveTo>
                  <a:lnTo>
                    <a:pt x="143001" y="2371"/>
                  </a:lnTo>
                  <a:lnTo>
                    <a:pt x="0" y="84667"/>
                  </a:lnTo>
                  <a:lnTo>
                    <a:pt x="141986" y="168741"/>
                  </a:lnTo>
                  <a:lnTo>
                    <a:pt x="149181" y="171207"/>
                  </a:lnTo>
                  <a:lnTo>
                    <a:pt x="156495" y="170757"/>
                  </a:lnTo>
                  <a:lnTo>
                    <a:pt x="163095" y="167616"/>
                  </a:lnTo>
                  <a:lnTo>
                    <a:pt x="168148" y="162010"/>
                  </a:lnTo>
                  <a:lnTo>
                    <a:pt x="170614" y="154886"/>
                  </a:lnTo>
                  <a:lnTo>
                    <a:pt x="170164" y="147595"/>
                  </a:lnTo>
                  <a:lnTo>
                    <a:pt x="167022" y="140971"/>
                  </a:lnTo>
                  <a:lnTo>
                    <a:pt x="161416" y="135848"/>
                  </a:lnTo>
                  <a:lnTo>
                    <a:pt x="108209" y="104410"/>
                  </a:lnTo>
                  <a:lnTo>
                    <a:pt x="37719" y="103971"/>
                  </a:lnTo>
                  <a:lnTo>
                    <a:pt x="37973" y="65871"/>
                  </a:lnTo>
                  <a:lnTo>
                    <a:pt x="109241" y="65871"/>
                  </a:lnTo>
                  <a:lnTo>
                    <a:pt x="162051" y="35518"/>
                  </a:lnTo>
                  <a:lnTo>
                    <a:pt x="167751" y="30485"/>
                  </a:lnTo>
                  <a:lnTo>
                    <a:pt x="170973" y="23929"/>
                  </a:lnTo>
                  <a:lnTo>
                    <a:pt x="171481" y="16658"/>
                  </a:lnTo>
                  <a:lnTo>
                    <a:pt x="169037" y="9483"/>
                  </a:lnTo>
                  <a:lnTo>
                    <a:pt x="164058" y="3782"/>
                  </a:lnTo>
                  <a:lnTo>
                    <a:pt x="157495" y="545"/>
                  </a:lnTo>
                  <a:lnTo>
                    <a:pt x="150195" y="0"/>
                  </a:lnTo>
                  <a:close/>
                </a:path>
                <a:path w="2281554" h="171450">
                  <a:moveTo>
                    <a:pt x="108470" y="66314"/>
                  </a:moveTo>
                  <a:lnTo>
                    <a:pt x="75654" y="85175"/>
                  </a:lnTo>
                  <a:lnTo>
                    <a:pt x="108209" y="104410"/>
                  </a:lnTo>
                  <a:lnTo>
                    <a:pt x="2281301" y="117941"/>
                  </a:lnTo>
                  <a:lnTo>
                    <a:pt x="2281428" y="79968"/>
                  </a:lnTo>
                  <a:lnTo>
                    <a:pt x="108470" y="66314"/>
                  </a:lnTo>
                  <a:close/>
                </a:path>
                <a:path w="2281554" h="171450">
                  <a:moveTo>
                    <a:pt x="37973" y="65871"/>
                  </a:moveTo>
                  <a:lnTo>
                    <a:pt x="37719" y="103971"/>
                  </a:lnTo>
                  <a:lnTo>
                    <a:pt x="108209" y="104410"/>
                  </a:lnTo>
                  <a:lnTo>
                    <a:pt x="103167" y="101431"/>
                  </a:lnTo>
                  <a:lnTo>
                    <a:pt x="47371" y="101431"/>
                  </a:lnTo>
                  <a:lnTo>
                    <a:pt x="47498" y="68538"/>
                  </a:lnTo>
                  <a:lnTo>
                    <a:pt x="104601" y="68538"/>
                  </a:lnTo>
                  <a:lnTo>
                    <a:pt x="108470" y="66314"/>
                  </a:lnTo>
                  <a:lnTo>
                    <a:pt x="37973" y="65871"/>
                  </a:lnTo>
                  <a:close/>
                </a:path>
                <a:path w="2281554" h="171450">
                  <a:moveTo>
                    <a:pt x="47498" y="68538"/>
                  </a:moveTo>
                  <a:lnTo>
                    <a:pt x="47371" y="101431"/>
                  </a:lnTo>
                  <a:lnTo>
                    <a:pt x="75654" y="85175"/>
                  </a:lnTo>
                  <a:lnTo>
                    <a:pt x="47498" y="68538"/>
                  </a:lnTo>
                  <a:close/>
                </a:path>
                <a:path w="2281554" h="171450">
                  <a:moveTo>
                    <a:pt x="75654" y="85175"/>
                  </a:moveTo>
                  <a:lnTo>
                    <a:pt x="47371" y="101431"/>
                  </a:lnTo>
                  <a:lnTo>
                    <a:pt x="103167" y="101431"/>
                  </a:lnTo>
                  <a:lnTo>
                    <a:pt x="75654" y="85175"/>
                  </a:lnTo>
                  <a:close/>
                </a:path>
                <a:path w="2281554" h="171450">
                  <a:moveTo>
                    <a:pt x="104601" y="68538"/>
                  </a:moveTo>
                  <a:lnTo>
                    <a:pt x="47498" y="68538"/>
                  </a:lnTo>
                  <a:lnTo>
                    <a:pt x="75654" y="85175"/>
                  </a:lnTo>
                  <a:lnTo>
                    <a:pt x="104601" y="68538"/>
                  </a:lnTo>
                  <a:close/>
                </a:path>
                <a:path w="2281554" h="171450">
                  <a:moveTo>
                    <a:pt x="109241" y="65871"/>
                  </a:moveTo>
                  <a:lnTo>
                    <a:pt x="37973" y="65871"/>
                  </a:lnTo>
                  <a:lnTo>
                    <a:pt x="108470" y="66314"/>
                  </a:lnTo>
                  <a:lnTo>
                    <a:pt x="109241" y="65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90716" y="2173224"/>
              <a:ext cx="2653283" cy="282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3946" y="1519413"/>
              <a:ext cx="2268220" cy="1509395"/>
            </a:xfrm>
            <a:custGeom>
              <a:avLst/>
              <a:gdLst/>
              <a:ahLst/>
              <a:cxnLst/>
              <a:rect l="l" t="t" r="r" b="b"/>
              <a:pathLst>
                <a:path w="2268220" h="1509395">
                  <a:moveTo>
                    <a:pt x="1165466" y="100"/>
                  </a:moveTo>
                  <a:lnTo>
                    <a:pt x="1111173" y="0"/>
                  </a:lnTo>
                  <a:lnTo>
                    <a:pt x="1056585" y="1497"/>
                  </a:lnTo>
                  <a:lnTo>
                    <a:pt x="1001781" y="4619"/>
                  </a:lnTo>
                  <a:lnTo>
                    <a:pt x="946841" y="9395"/>
                  </a:lnTo>
                  <a:lnTo>
                    <a:pt x="891845" y="15852"/>
                  </a:lnTo>
                  <a:lnTo>
                    <a:pt x="836874" y="24017"/>
                  </a:lnTo>
                  <a:lnTo>
                    <a:pt x="777282" y="34863"/>
                  </a:lnTo>
                  <a:lnTo>
                    <a:pt x="719400" y="47494"/>
                  </a:lnTo>
                  <a:lnTo>
                    <a:pt x="663289" y="61847"/>
                  </a:lnTo>
                  <a:lnTo>
                    <a:pt x="609010" y="77858"/>
                  </a:lnTo>
                  <a:lnTo>
                    <a:pt x="556624" y="95462"/>
                  </a:lnTo>
                  <a:lnTo>
                    <a:pt x="506191" y="114595"/>
                  </a:lnTo>
                  <a:lnTo>
                    <a:pt x="457772" y="135192"/>
                  </a:lnTo>
                  <a:lnTo>
                    <a:pt x="411429" y="157191"/>
                  </a:lnTo>
                  <a:lnTo>
                    <a:pt x="367221" y="180526"/>
                  </a:lnTo>
                  <a:lnTo>
                    <a:pt x="325209" y="205133"/>
                  </a:lnTo>
                  <a:lnTo>
                    <a:pt x="285456" y="230949"/>
                  </a:lnTo>
                  <a:lnTo>
                    <a:pt x="248020" y="257909"/>
                  </a:lnTo>
                  <a:lnTo>
                    <a:pt x="212964" y="285948"/>
                  </a:lnTo>
                  <a:lnTo>
                    <a:pt x="180348" y="315003"/>
                  </a:lnTo>
                  <a:lnTo>
                    <a:pt x="150232" y="345010"/>
                  </a:lnTo>
                  <a:lnTo>
                    <a:pt x="122678" y="375904"/>
                  </a:lnTo>
                  <a:lnTo>
                    <a:pt x="97747" y="407621"/>
                  </a:lnTo>
                  <a:lnTo>
                    <a:pt x="75498" y="440097"/>
                  </a:lnTo>
                  <a:lnTo>
                    <a:pt x="55994" y="473267"/>
                  </a:lnTo>
                  <a:lnTo>
                    <a:pt x="25461" y="541437"/>
                  </a:lnTo>
                  <a:lnTo>
                    <a:pt x="6634" y="611615"/>
                  </a:lnTo>
                  <a:lnTo>
                    <a:pt x="0" y="683288"/>
                  </a:lnTo>
                  <a:lnTo>
                    <a:pt x="1406" y="719526"/>
                  </a:lnTo>
                  <a:lnTo>
                    <a:pt x="13973" y="792480"/>
                  </a:lnTo>
                  <a:lnTo>
                    <a:pt x="25254" y="829069"/>
                  </a:lnTo>
                  <a:lnTo>
                    <a:pt x="39949" y="865646"/>
                  </a:lnTo>
                  <a:lnTo>
                    <a:pt x="74755" y="930415"/>
                  </a:lnTo>
                  <a:lnTo>
                    <a:pt x="119036" y="991663"/>
                  </a:lnTo>
                  <a:lnTo>
                    <a:pt x="144530" y="1020898"/>
                  </a:lnTo>
                  <a:lnTo>
                    <a:pt x="172153" y="1049170"/>
                  </a:lnTo>
                  <a:lnTo>
                    <a:pt x="201826" y="1076451"/>
                  </a:lnTo>
                  <a:lnTo>
                    <a:pt x="233469" y="1102714"/>
                  </a:lnTo>
                  <a:lnTo>
                    <a:pt x="267002" y="1127931"/>
                  </a:lnTo>
                  <a:lnTo>
                    <a:pt x="302345" y="1152074"/>
                  </a:lnTo>
                  <a:lnTo>
                    <a:pt x="339419" y="1175117"/>
                  </a:lnTo>
                  <a:lnTo>
                    <a:pt x="378144" y="1197031"/>
                  </a:lnTo>
                  <a:lnTo>
                    <a:pt x="418440" y="1217789"/>
                  </a:lnTo>
                  <a:lnTo>
                    <a:pt x="460228" y="1237362"/>
                  </a:lnTo>
                  <a:lnTo>
                    <a:pt x="503427" y="1255725"/>
                  </a:lnTo>
                  <a:lnTo>
                    <a:pt x="547958" y="1272848"/>
                  </a:lnTo>
                  <a:lnTo>
                    <a:pt x="593741" y="1288704"/>
                  </a:lnTo>
                  <a:lnTo>
                    <a:pt x="640696" y="1303267"/>
                  </a:lnTo>
                  <a:lnTo>
                    <a:pt x="688744" y="1316507"/>
                  </a:lnTo>
                  <a:lnTo>
                    <a:pt x="737805" y="1328398"/>
                  </a:lnTo>
                  <a:lnTo>
                    <a:pt x="787799" y="1338911"/>
                  </a:lnTo>
                  <a:lnTo>
                    <a:pt x="838647" y="1348020"/>
                  </a:lnTo>
                  <a:lnTo>
                    <a:pt x="890268" y="1355697"/>
                  </a:lnTo>
                  <a:lnTo>
                    <a:pt x="942583" y="1361914"/>
                  </a:lnTo>
                  <a:lnTo>
                    <a:pt x="995513" y="1366643"/>
                  </a:lnTo>
                  <a:lnTo>
                    <a:pt x="1048976" y="1369857"/>
                  </a:lnTo>
                  <a:lnTo>
                    <a:pt x="1102895" y="1371528"/>
                  </a:lnTo>
                  <a:lnTo>
                    <a:pt x="1157188" y="1371629"/>
                  </a:lnTo>
                  <a:lnTo>
                    <a:pt x="1211777" y="1370132"/>
                  </a:lnTo>
                  <a:lnTo>
                    <a:pt x="1266581" y="1367009"/>
                  </a:lnTo>
                  <a:lnTo>
                    <a:pt x="1321520" y="1362233"/>
                  </a:lnTo>
                  <a:lnTo>
                    <a:pt x="1376516" y="1355776"/>
                  </a:lnTo>
                  <a:lnTo>
                    <a:pt x="1431488" y="1347611"/>
                  </a:lnTo>
                  <a:lnTo>
                    <a:pt x="1804106" y="1509155"/>
                  </a:lnTo>
                  <a:lnTo>
                    <a:pt x="1819727" y="1232041"/>
                  </a:lnTo>
                  <a:lnTo>
                    <a:pt x="1873394" y="1205816"/>
                  </a:lnTo>
                  <a:lnTo>
                    <a:pt x="1923907" y="1177919"/>
                  </a:lnTo>
                  <a:lnTo>
                    <a:pt x="1971208" y="1148452"/>
                  </a:lnTo>
                  <a:lnTo>
                    <a:pt x="2015240" y="1117517"/>
                  </a:lnTo>
                  <a:lnTo>
                    <a:pt x="2055945" y="1085215"/>
                  </a:lnTo>
                  <a:lnTo>
                    <a:pt x="2093266" y="1051649"/>
                  </a:lnTo>
                  <a:lnTo>
                    <a:pt x="2127146" y="1016921"/>
                  </a:lnTo>
                  <a:lnTo>
                    <a:pt x="2157528" y="981132"/>
                  </a:lnTo>
                  <a:lnTo>
                    <a:pt x="2184355" y="944384"/>
                  </a:lnTo>
                  <a:lnTo>
                    <a:pt x="2207569" y="906778"/>
                  </a:lnTo>
                  <a:lnTo>
                    <a:pt x="2227113" y="868418"/>
                  </a:lnTo>
                  <a:lnTo>
                    <a:pt x="2242929" y="829403"/>
                  </a:lnTo>
                  <a:lnTo>
                    <a:pt x="2254961" y="789838"/>
                  </a:lnTo>
                  <a:lnTo>
                    <a:pt x="2263152" y="749822"/>
                  </a:lnTo>
                  <a:lnTo>
                    <a:pt x="2267443" y="709458"/>
                  </a:lnTo>
                  <a:lnTo>
                    <a:pt x="2267779" y="668848"/>
                  </a:lnTo>
                  <a:lnTo>
                    <a:pt x="2264100" y="628094"/>
                  </a:lnTo>
                  <a:lnTo>
                    <a:pt x="2256352" y="587297"/>
                  </a:lnTo>
                  <a:lnTo>
                    <a:pt x="2244475" y="546559"/>
                  </a:lnTo>
                  <a:lnTo>
                    <a:pt x="2228413" y="505982"/>
                  </a:lnTo>
                  <a:lnTo>
                    <a:pt x="2193606" y="441213"/>
                  </a:lnTo>
                  <a:lnTo>
                    <a:pt x="2149325" y="379965"/>
                  </a:lnTo>
                  <a:lnTo>
                    <a:pt x="2123831" y="350730"/>
                  </a:lnTo>
                  <a:lnTo>
                    <a:pt x="2096208" y="322459"/>
                  </a:lnTo>
                  <a:lnTo>
                    <a:pt x="2066535" y="295178"/>
                  </a:lnTo>
                  <a:lnTo>
                    <a:pt x="2034892" y="268915"/>
                  </a:lnTo>
                  <a:lnTo>
                    <a:pt x="2001359" y="243698"/>
                  </a:lnTo>
                  <a:lnTo>
                    <a:pt x="1966016" y="219554"/>
                  </a:lnTo>
                  <a:lnTo>
                    <a:pt x="1928942" y="196511"/>
                  </a:lnTo>
                  <a:lnTo>
                    <a:pt x="1890217" y="174597"/>
                  </a:lnTo>
                  <a:lnTo>
                    <a:pt x="1849921" y="153840"/>
                  </a:lnTo>
                  <a:lnTo>
                    <a:pt x="1808134" y="134266"/>
                  </a:lnTo>
                  <a:lnTo>
                    <a:pt x="1764935" y="115904"/>
                  </a:lnTo>
                  <a:lnTo>
                    <a:pt x="1720404" y="98781"/>
                  </a:lnTo>
                  <a:lnTo>
                    <a:pt x="1674621" y="82924"/>
                  </a:lnTo>
                  <a:lnTo>
                    <a:pt x="1627665" y="68362"/>
                  </a:lnTo>
                  <a:lnTo>
                    <a:pt x="1579617" y="55121"/>
                  </a:lnTo>
                  <a:lnTo>
                    <a:pt x="1530556" y="43231"/>
                  </a:lnTo>
                  <a:lnTo>
                    <a:pt x="1480562" y="32717"/>
                  </a:lnTo>
                  <a:lnTo>
                    <a:pt x="1429714" y="23608"/>
                  </a:lnTo>
                  <a:lnTo>
                    <a:pt x="1378093" y="15931"/>
                  </a:lnTo>
                  <a:lnTo>
                    <a:pt x="1325778" y="9715"/>
                  </a:lnTo>
                  <a:lnTo>
                    <a:pt x="1272849" y="4986"/>
                  </a:lnTo>
                  <a:lnTo>
                    <a:pt x="1219385" y="1772"/>
                  </a:lnTo>
                  <a:lnTo>
                    <a:pt x="1165466" y="10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3946" y="1519413"/>
              <a:ext cx="2268220" cy="1509395"/>
            </a:xfrm>
            <a:custGeom>
              <a:avLst/>
              <a:gdLst/>
              <a:ahLst/>
              <a:cxnLst/>
              <a:rect l="l" t="t" r="r" b="b"/>
              <a:pathLst>
                <a:path w="2268220" h="1509395">
                  <a:moveTo>
                    <a:pt x="1804106" y="1509155"/>
                  </a:moveTo>
                  <a:lnTo>
                    <a:pt x="1431488" y="1347611"/>
                  </a:lnTo>
                  <a:lnTo>
                    <a:pt x="1376516" y="1355776"/>
                  </a:lnTo>
                  <a:lnTo>
                    <a:pt x="1321520" y="1362233"/>
                  </a:lnTo>
                  <a:lnTo>
                    <a:pt x="1266581" y="1367009"/>
                  </a:lnTo>
                  <a:lnTo>
                    <a:pt x="1211777" y="1370132"/>
                  </a:lnTo>
                  <a:lnTo>
                    <a:pt x="1157188" y="1371629"/>
                  </a:lnTo>
                  <a:lnTo>
                    <a:pt x="1102895" y="1371528"/>
                  </a:lnTo>
                  <a:lnTo>
                    <a:pt x="1048976" y="1369857"/>
                  </a:lnTo>
                  <a:lnTo>
                    <a:pt x="995513" y="1366643"/>
                  </a:lnTo>
                  <a:lnTo>
                    <a:pt x="942583" y="1361914"/>
                  </a:lnTo>
                  <a:lnTo>
                    <a:pt x="890268" y="1355697"/>
                  </a:lnTo>
                  <a:lnTo>
                    <a:pt x="838647" y="1348020"/>
                  </a:lnTo>
                  <a:lnTo>
                    <a:pt x="787799" y="1338911"/>
                  </a:lnTo>
                  <a:lnTo>
                    <a:pt x="737805" y="1328398"/>
                  </a:lnTo>
                  <a:lnTo>
                    <a:pt x="688744" y="1316507"/>
                  </a:lnTo>
                  <a:lnTo>
                    <a:pt x="640696" y="1303267"/>
                  </a:lnTo>
                  <a:lnTo>
                    <a:pt x="593741" y="1288704"/>
                  </a:lnTo>
                  <a:lnTo>
                    <a:pt x="547958" y="1272848"/>
                  </a:lnTo>
                  <a:lnTo>
                    <a:pt x="503427" y="1255725"/>
                  </a:lnTo>
                  <a:lnTo>
                    <a:pt x="460228" y="1237362"/>
                  </a:lnTo>
                  <a:lnTo>
                    <a:pt x="418440" y="1217789"/>
                  </a:lnTo>
                  <a:lnTo>
                    <a:pt x="378144" y="1197031"/>
                  </a:lnTo>
                  <a:lnTo>
                    <a:pt x="339419" y="1175117"/>
                  </a:lnTo>
                  <a:lnTo>
                    <a:pt x="302345" y="1152074"/>
                  </a:lnTo>
                  <a:lnTo>
                    <a:pt x="267002" y="1127931"/>
                  </a:lnTo>
                  <a:lnTo>
                    <a:pt x="233469" y="1102714"/>
                  </a:lnTo>
                  <a:lnTo>
                    <a:pt x="201826" y="1076451"/>
                  </a:lnTo>
                  <a:lnTo>
                    <a:pt x="172153" y="1049170"/>
                  </a:lnTo>
                  <a:lnTo>
                    <a:pt x="144530" y="1020898"/>
                  </a:lnTo>
                  <a:lnTo>
                    <a:pt x="119036" y="991663"/>
                  </a:lnTo>
                  <a:lnTo>
                    <a:pt x="95751" y="961493"/>
                  </a:lnTo>
                  <a:lnTo>
                    <a:pt x="56128" y="898457"/>
                  </a:lnTo>
                  <a:lnTo>
                    <a:pt x="25254" y="829069"/>
                  </a:lnTo>
                  <a:lnTo>
                    <a:pt x="13973" y="792480"/>
                  </a:lnTo>
                  <a:lnTo>
                    <a:pt x="1406" y="719526"/>
                  </a:lnTo>
                  <a:lnTo>
                    <a:pt x="0" y="683288"/>
                  </a:lnTo>
                  <a:lnTo>
                    <a:pt x="1762" y="647297"/>
                  </a:lnTo>
                  <a:lnTo>
                    <a:pt x="14554" y="576307"/>
                  </a:lnTo>
                  <a:lnTo>
                    <a:pt x="39295" y="507069"/>
                  </a:lnTo>
                  <a:lnTo>
                    <a:pt x="75498" y="440097"/>
                  </a:lnTo>
                  <a:lnTo>
                    <a:pt x="97747" y="407621"/>
                  </a:lnTo>
                  <a:lnTo>
                    <a:pt x="122678" y="375904"/>
                  </a:lnTo>
                  <a:lnTo>
                    <a:pt x="150232" y="345010"/>
                  </a:lnTo>
                  <a:lnTo>
                    <a:pt x="180348" y="315003"/>
                  </a:lnTo>
                  <a:lnTo>
                    <a:pt x="212964" y="285948"/>
                  </a:lnTo>
                  <a:lnTo>
                    <a:pt x="248020" y="257909"/>
                  </a:lnTo>
                  <a:lnTo>
                    <a:pt x="285456" y="230949"/>
                  </a:lnTo>
                  <a:lnTo>
                    <a:pt x="325209" y="205133"/>
                  </a:lnTo>
                  <a:lnTo>
                    <a:pt x="367221" y="180526"/>
                  </a:lnTo>
                  <a:lnTo>
                    <a:pt x="411429" y="157191"/>
                  </a:lnTo>
                  <a:lnTo>
                    <a:pt x="457772" y="135192"/>
                  </a:lnTo>
                  <a:lnTo>
                    <a:pt x="506191" y="114595"/>
                  </a:lnTo>
                  <a:lnTo>
                    <a:pt x="556624" y="95462"/>
                  </a:lnTo>
                  <a:lnTo>
                    <a:pt x="609010" y="77858"/>
                  </a:lnTo>
                  <a:lnTo>
                    <a:pt x="663289" y="61847"/>
                  </a:lnTo>
                  <a:lnTo>
                    <a:pt x="719400" y="47494"/>
                  </a:lnTo>
                  <a:lnTo>
                    <a:pt x="777282" y="34863"/>
                  </a:lnTo>
                  <a:lnTo>
                    <a:pt x="836874" y="24017"/>
                  </a:lnTo>
                  <a:lnTo>
                    <a:pt x="891845" y="15852"/>
                  </a:lnTo>
                  <a:lnTo>
                    <a:pt x="946841" y="9395"/>
                  </a:lnTo>
                  <a:lnTo>
                    <a:pt x="1001781" y="4619"/>
                  </a:lnTo>
                  <a:lnTo>
                    <a:pt x="1056585" y="1497"/>
                  </a:lnTo>
                  <a:lnTo>
                    <a:pt x="1111173" y="0"/>
                  </a:lnTo>
                  <a:lnTo>
                    <a:pt x="1165466" y="100"/>
                  </a:lnTo>
                  <a:lnTo>
                    <a:pt x="1219385" y="1772"/>
                  </a:lnTo>
                  <a:lnTo>
                    <a:pt x="1272849" y="4986"/>
                  </a:lnTo>
                  <a:lnTo>
                    <a:pt x="1325778" y="9715"/>
                  </a:lnTo>
                  <a:lnTo>
                    <a:pt x="1378093" y="15931"/>
                  </a:lnTo>
                  <a:lnTo>
                    <a:pt x="1429714" y="23608"/>
                  </a:lnTo>
                  <a:lnTo>
                    <a:pt x="1480562" y="32717"/>
                  </a:lnTo>
                  <a:lnTo>
                    <a:pt x="1530556" y="43231"/>
                  </a:lnTo>
                  <a:lnTo>
                    <a:pt x="1579617" y="55121"/>
                  </a:lnTo>
                  <a:lnTo>
                    <a:pt x="1627665" y="68362"/>
                  </a:lnTo>
                  <a:lnTo>
                    <a:pt x="1674621" y="82924"/>
                  </a:lnTo>
                  <a:lnTo>
                    <a:pt x="1720404" y="98781"/>
                  </a:lnTo>
                  <a:lnTo>
                    <a:pt x="1764935" y="115904"/>
                  </a:lnTo>
                  <a:lnTo>
                    <a:pt x="1808134" y="134266"/>
                  </a:lnTo>
                  <a:lnTo>
                    <a:pt x="1849921" y="153840"/>
                  </a:lnTo>
                  <a:lnTo>
                    <a:pt x="1890217" y="174597"/>
                  </a:lnTo>
                  <a:lnTo>
                    <a:pt x="1928942" y="196511"/>
                  </a:lnTo>
                  <a:lnTo>
                    <a:pt x="1966016" y="219554"/>
                  </a:lnTo>
                  <a:lnTo>
                    <a:pt x="2001359" y="243698"/>
                  </a:lnTo>
                  <a:lnTo>
                    <a:pt x="2034892" y="268915"/>
                  </a:lnTo>
                  <a:lnTo>
                    <a:pt x="2066535" y="295178"/>
                  </a:lnTo>
                  <a:lnTo>
                    <a:pt x="2096208" y="322459"/>
                  </a:lnTo>
                  <a:lnTo>
                    <a:pt x="2123831" y="350730"/>
                  </a:lnTo>
                  <a:lnTo>
                    <a:pt x="2149325" y="379965"/>
                  </a:lnTo>
                  <a:lnTo>
                    <a:pt x="2172610" y="410135"/>
                  </a:lnTo>
                  <a:lnTo>
                    <a:pt x="2212234" y="473171"/>
                  </a:lnTo>
                  <a:lnTo>
                    <a:pt x="2244475" y="546559"/>
                  </a:lnTo>
                  <a:lnTo>
                    <a:pt x="2256352" y="587297"/>
                  </a:lnTo>
                  <a:lnTo>
                    <a:pt x="2264100" y="628094"/>
                  </a:lnTo>
                  <a:lnTo>
                    <a:pt x="2267779" y="668848"/>
                  </a:lnTo>
                  <a:lnTo>
                    <a:pt x="2267443" y="709458"/>
                  </a:lnTo>
                  <a:lnTo>
                    <a:pt x="2263152" y="749822"/>
                  </a:lnTo>
                  <a:lnTo>
                    <a:pt x="2254961" y="789838"/>
                  </a:lnTo>
                  <a:lnTo>
                    <a:pt x="2242929" y="829403"/>
                  </a:lnTo>
                  <a:lnTo>
                    <a:pt x="2227113" y="868418"/>
                  </a:lnTo>
                  <a:lnTo>
                    <a:pt x="2207569" y="906778"/>
                  </a:lnTo>
                  <a:lnTo>
                    <a:pt x="2184355" y="944384"/>
                  </a:lnTo>
                  <a:lnTo>
                    <a:pt x="2157528" y="981132"/>
                  </a:lnTo>
                  <a:lnTo>
                    <a:pt x="2127146" y="1016921"/>
                  </a:lnTo>
                  <a:lnTo>
                    <a:pt x="2093266" y="1051649"/>
                  </a:lnTo>
                  <a:lnTo>
                    <a:pt x="2055945" y="1085215"/>
                  </a:lnTo>
                  <a:lnTo>
                    <a:pt x="2015240" y="1117517"/>
                  </a:lnTo>
                  <a:lnTo>
                    <a:pt x="1971208" y="1148452"/>
                  </a:lnTo>
                  <a:lnTo>
                    <a:pt x="1923907" y="1177919"/>
                  </a:lnTo>
                  <a:lnTo>
                    <a:pt x="1873394" y="1205816"/>
                  </a:lnTo>
                  <a:lnTo>
                    <a:pt x="1819727" y="1232041"/>
                  </a:lnTo>
                  <a:lnTo>
                    <a:pt x="1804106" y="15091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63817" y="1989581"/>
            <a:ext cx="452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Narrow"/>
                <a:cs typeface="Arial Narrow"/>
              </a:rPr>
              <a:t>Wh</a:t>
            </a:r>
            <a:r>
              <a:rPr sz="1600" dirty="0">
                <a:latin typeface="Arial Narrow"/>
                <a:cs typeface="Arial Narrow"/>
              </a:rPr>
              <a:t>y</a:t>
            </a:r>
            <a:r>
              <a:rPr sz="1600" spc="-5" dirty="0">
                <a:latin typeface="Arial Narrow"/>
                <a:cs typeface="Arial Narrow"/>
              </a:rPr>
              <a:t>?</a:t>
            </a:r>
            <a:endParaRPr sz="1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161" y="1557908"/>
            <a:ext cx="4039870" cy="4392930"/>
            <a:chOff x="145161" y="1557908"/>
            <a:chExt cx="4039870" cy="4392930"/>
          </a:xfrm>
        </p:grpSpPr>
        <p:sp>
          <p:nvSpPr>
            <p:cNvPr id="3" name="object 3"/>
            <p:cNvSpPr/>
            <p:nvPr/>
          </p:nvSpPr>
          <p:spPr>
            <a:xfrm>
              <a:off x="798576" y="1653539"/>
              <a:ext cx="2520950" cy="2778760"/>
            </a:xfrm>
            <a:custGeom>
              <a:avLst/>
              <a:gdLst/>
              <a:ahLst/>
              <a:cxnLst/>
              <a:rect l="l" t="t" r="r" b="b"/>
              <a:pathLst>
                <a:path w="2520950" h="2778760">
                  <a:moveTo>
                    <a:pt x="1260348" y="0"/>
                  </a:moveTo>
                  <a:lnTo>
                    <a:pt x="1193410" y="641"/>
                  </a:lnTo>
                  <a:lnTo>
                    <a:pt x="1127383" y="2545"/>
                  </a:lnTo>
                  <a:lnTo>
                    <a:pt x="1062353" y="5679"/>
                  </a:lnTo>
                  <a:lnTo>
                    <a:pt x="998408" y="10011"/>
                  </a:lnTo>
                  <a:lnTo>
                    <a:pt x="935634" y="15509"/>
                  </a:lnTo>
                  <a:lnTo>
                    <a:pt x="874118" y="22141"/>
                  </a:lnTo>
                  <a:lnTo>
                    <a:pt x="813948" y="29876"/>
                  </a:lnTo>
                  <a:lnTo>
                    <a:pt x="755211" y="38681"/>
                  </a:lnTo>
                  <a:lnTo>
                    <a:pt x="697994" y="48524"/>
                  </a:lnTo>
                  <a:lnTo>
                    <a:pt x="642383" y="59373"/>
                  </a:lnTo>
                  <a:lnTo>
                    <a:pt x="588467" y="71197"/>
                  </a:lnTo>
                  <a:lnTo>
                    <a:pt x="536331" y="83963"/>
                  </a:lnTo>
                  <a:lnTo>
                    <a:pt x="486064" y="97640"/>
                  </a:lnTo>
                  <a:lnTo>
                    <a:pt x="437752" y="112194"/>
                  </a:lnTo>
                  <a:lnTo>
                    <a:pt x="391483" y="127596"/>
                  </a:lnTo>
                  <a:lnTo>
                    <a:pt x="347342" y="143811"/>
                  </a:lnTo>
                  <a:lnTo>
                    <a:pt x="305419" y="160810"/>
                  </a:lnTo>
                  <a:lnTo>
                    <a:pt x="265799" y="178558"/>
                  </a:lnTo>
                  <a:lnTo>
                    <a:pt x="228570" y="197026"/>
                  </a:lnTo>
                  <a:lnTo>
                    <a:pt x="193818" y="216180"/>
                  </a:lnTo>
                  <a:lnTo>
                    <a:pt x="132098" y="256419"/>
                  </a:lnTo>
                  <a:lnTo>
                    <a:pt x="81333" y="299021"/>
                  </a:lnTo>
                  <a:lnTo>
                    <a:pt x="42222" y="343730"/>
                  </a:lnTo>
                  <a:lnTo>
                    <a:pt x="15461" y="390290"/>
                  </a:lnTo>
                  <a:lnTo>
                    <a:pt x="1746" y="438446"/>
                  </a:lnTo>
                  <a:lnTo>
                    <a:pt x="0" y="463042"/>
                  </a:lnTo>
                  <a:lnTo>
                    <a:pt x="0" y="2315210"/>
                  </a:lnTo>
                  <a:lnTo>
                    <a:pt x="6929" y="2364066"/>
                  </a:lnTo>
                  <a:lnTo>
                    <a:pt x="27254" y="2411456"/>
                  </a:lnTo>
                  <a:lnTo>
                    <a:pt x="60277" y="2457123"/>
                  </a:lnTo>
                  <a:lnTo>
                    <a:pt x="105302" y="2500810"/>
                  </a:lnTo>
                  <a:lnTo>
                    <a:pt x="161632" y="2542263"/>
                  </a:lnTo>
                  <a:lnTo>
                    <a:pt x="228570" y="2581225"/>
                  </a:lnTo>
                  <a:lnTo>
                    <a:pt x="265799" y="2599693"/>
                  </a:lnTo>
                  <a:lnTo>
                    <a:pt x="305419" y="2617441"/>
                  </a:lnTo>
                  <a:lnTo>
                    <a:pt x="347342" y="2634440"/>
                  </a:lnTo>
                  <a:lnTo>
                    <a:pt x="391483" y="2650655"/>
                  </a:lnTo>
                  <a:lnTo>
                    <a:pt x="437752" y="2666057"/>
                  </a:lnTo>
                  <a:lnTo>
                    <a:pt x="486064" y="2680611"/>
                  </a:lnTo>
                  <a:lnTo>
                    <a:pt x="536331" y="2694288"/>
                  </a:lnTo>
                  <a:lnTo>
                    <a:pt x="588467" y="2707054"/>
                  </a:lnTo>
                  <a:lnTo>
                    <a:pt x="642383" y="2718878"/>
                  </a:lnTo>
                  <a:lnTo>
                    <a:pt x="697994" y="2729727"/>
                  </a:lnTo>
                  <a:lnTo>
                    <a:pt x="755211" y="2739570"/>
                  </a:lnTo>
                  <a:lnTo>
                    <a:pt x="813948" y="2748375"/>
                  </a:lnTo>
                  <a:lnTo>
                    <a:pt x="874118" y="2756110"/>
                  </a:lnTo>
                  <a:lnTo>
                    <a:pt x="935634" y="2762742"/>
                  </a:lnTo>
                  <a:lnTo>
                    <a:pt x="998408" y="2768240"/>
                  </a:lnTo>
                  <a:lnTo>
                    <a:pt x="1062353" y="2772572"/>
                  </a:lnTo>
                  <a:lnTo>
                    <a:pt x="1127383" y="2775706"/>
                  </a:lnTo>
                  <a:lnTo>
                    <a:pt x="1193410" y="2777610"/>
                  </a:lnTo>
                  <a:lnTo>
                    <a:pt x="1260348" y="2778252"/>
                  </a:lnTo>
                  <a:lnTo>
                    <a:pt x="1327285" y="2777610"/>
                  </a:lnTo>
                  <a:lnTo>
                    <a:pt x="1393312" y="2775706"/>
                  </a:lnTo>
                  <a:lnTo>
                    <a:pt x="1458342" y="2772572"/>
                  </a:lnTo>
                  <a:lnTo>
                    <a:pt x="1522287" y="2768240"/>
                  </a:lnTo>
                  <a:lnTo>
                    <a:pt x="1585061" y="2762742"/>
                  </a:lnTo>
                  <a:lnTo>
                    <a:pt x="1646577" y="2756110"/>
                  </a:lnTo>
                  <a:lnTo>
                    <a:pt x="1706747" y="2748375"/>
                  </a:lnTo>
                  <a:lnTo>
                    <a:pt x="1765484" y="2739570"/>
                  </a:lnTo>
                  <a:lnTo>
                    <a:pt x="1822701" y="2729727"/>
                  </a:lnTo>
                  <a:lnTo>
                    <a:pt x="1878312" y="2718878"/>
                  </a:lnTo>
                  <a:lnTo>
                    <a:pt x="1932228" y="2707054"/>
                  </a:lnTo>
                  <a:lnTo>
                    <a:pt x="1984364" y="2694288"/>
                  </a:lnTo>
                  <a:lnTo>
                    <a:pt x="2034631" y="2680611"/>
                  </a:lnTo>
                  <a:lnTo>
                    <a:pt x="2082943" y="2666057"/>
                  </a:lnTo>
                  <a:lnTo>
                    <a:pt x="2129212" y="2650655"/>
                  </a:lnTo>
                  <a:lnTo>
                    <a:pt x="2173353" y="2634440"/>
                  </a:lnTo>
                  <a:lnTo>
                    <a:pt x="2215276" y="2617441"/>
                  </a:lnTo>
                  <a:lnTo>
                    <a:pt x="2254896" y="2599693"/>
                  </a:lnTo>
                  <a:lnTo>
                    <a:pt x="2292125" y="2581225"/>
                  </a:lnTo>
                  <a:lnTo>
                    <a:pt x="2326877" y="2562071"/>
                  </a:lnTo>
                  <a:lnTo>
                    <a:pt x="2388597" y="2521832"/>
                  </a:lnTo>
                  <a:lnTo>
                    <a:pt x="2439362" y="2479230"/>
                  </a:lnTo>
                  <a:lnTo>
                    <a:pt x="2478473" y="2434521"/>
                  </a:lnTo>
                  <a:lnTo>
                    <a:pt x="2505234" y="2387961"/>
                  </a:lnTo>
                  <a:lnTo>
                    <a:pt x="2518949" y="2339805"/>
                  </a:lnTo>
                  <a:lnTo>
                    <a:pt x="2520696" y="2315210"/>
                  </a:lnTo>
                  <a:lnTo>
                    <a:pt x="2520696" y="463042"/>
                  </a:lnTo>
                  <a:lnTo>
                    <a:pt x="2513766" y="414185"/>
                  </a:lnTo>
                  <a:lnTo>
                    <a:pt x="2493441" y="366795"/>
                  </a:lnTo>
                  <a:lnTo>
                    <a:pt x="2460418" y="321128"/>
                  </a:lnTo>
                  <a:lnTo>
                    <a:pt x="2415393" y="277441"/>
                  </a:lnTo>
                  <a:lnTo>
                    <a:pt x="2359063" y="235988"/>
                  </a:lnTo>
                  <a:lnTo>
                    <a:pt x="2292125" y="197026"/>
                  </a:lnTo>
                  <a:lnTo>
                    <a:pt x="2254896" y="178558"/>
                  </a:lnTo>
                  <a:lnTo>
                    <a:pt x="2215276" y="160810"/>
                  </a:lnTo>
                  <a:lnTo>
                    <a:pt x="2173353" y="143811"/>
                  </a:lnTo>
                  <a:lnTo>
                    <a:pt x="2129212" y="127596"/>
                  </a:lnTo>
                  <a:lnTo>
                    <a:pt x="2082943" y="112194"/>
                  </a:lnTo>
                  <a:lnTo>
                    <a:pt x="2034631" y="97640"/>
                  </a:lnTo>
                  <a:lnTo>
                    <a:pt x="1984364" y="83963"/>
                  </a:lnTo>
                  <a:lnTo>
                    <a:pt x="1932228" y="71197"/>
                  </a:lnTo>
                  <a:lnTo>
                    <a:pt x="1878312" y="59373"/>
                  </a:lnTo>
                  <a:lnTo>
                    <a:pt x="1822701" y="48524"/>
                  </a:lnTo>
                  <a:lnTo>
                    <a:pt x="1765484" y="38681"/>
                  </a:lnTo>
                  <a:lnTo>
                    <a:pt x="1706747" y="29876"/>
                  </a:lnTo>
                  <a:lnTo>
                    <a:pt x="1646577" y="22141"/>
                  </a:lnTo>
                  <a:lnTo>
                    <a:pt x="1585061" y="15509"/>
                  </a:lnTo>
                  <a:lnTo>
                    <a:pt x="1522287" y="10011"/>
                  </a:lnTo>
                  <a:lnTo>
                    <a:pt x="1458342" y="5679"/>
                  </a:lnTo>
                  <a:lnTo>
                    <a:pt x="1393312" y="2545"/>
                  </a:lnTo>
                  <a:lnTo>
                    <a:pt x="1327285" y="641"/>
                  </a:lnTo>
                  <a:lnTo>
                    <a:pt x="1260348" y="0"/>
                  </a:lnTo>
                  <a:close/>
                </a:path>
              </a:pathLst>
            </a:custGeom>
            <a:solidFill>
              <a:srgbClr val="808080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8576" y="1653539"/>
              <a:ext cx="2520950" cy="2778760"/>
            </a:xfrm>
            <a:custGeom>
              <a:avLst/>
              <a:gdLst/>
              <a:ahLst/>
              <a:cxnLst/>
              <a:rect l="l" t="t" r="r" b="b"/>
              <a:pathLst>
                <a:path w="2520950" h="2778760">
                  <a:moveTo>
                    <a:pt x="2520696" y="463042"/>
                  </a:moveTo>
                  <a:lnTo>
                    <a:pt x="2513766" y="511898"/>
                  </a:lnTo>
                  <a:lnTo>
                    <a:pt x="2493441" y="559288"/>
                  </a:lnTo>
                  <a:lnTo>
                    <a:pt x="2460418" y="604955"/>
                  </a:lnTo>
                  <a:lnTo>
                    <a:pt x="2415393" y="648642"/>
                  </a:lnTo>
                  <a:lnTo>
                    <a:pt x="2359063" y="690095"/>
                  </a:lnTo>
                  <a:lnTo>
                    <a:pt x="2292125" y="729057"/>
                  </a:lnTo>
                  <a:lnTo>
                    <a:pt x="2254896" y="747525"/>
                  </a:lnTo>
                  <a:lnTo>
                    <a:pt x="2215276" y="765273"/>
                  </a:lnTo>
                  <a:lnTo>
                    <a:pt x="2173353" y="782272"/>
                  </a:lnTo>
                  <a:lnTo>
                    <a:pt x="2129212" y="798487"/>
                  </a:lnTo>
                  <a:lnTo>
                    <a:pt x="2082943" y="813889"/>
                  </a:lnTo>
                  <a:lnTo>
                    <a:pt x="2034631" y="828443"/>
                  </a:lnTo>
                  <a:lnTo>
                    <a:pt x="1984364" y="842120"/>
                  </a:lnTo>
                  <a:lnTo>
                    <a:pt x="1932228" y="854886"/>
                  </a:lnTo>
                  <a:lnTo>
                    <a:pt x="1878312" y="866710"/>
                  </a:lnTo>
                  <a:lnTo>
                    <a:pt x="1822701" y="877559"/>
                  </a:lnTo>
                  <a:lnTo>
                    <a:pt x="1765484" y="887402"/>
                  </a:lnTo>
                  <a:lnTo>
                    <a:pt x="1706747" y="896207"/>
                  </a:lnTo>
                  <a:lnTo>
                    <a:pt x="1646577" y="903942"/>
                  </a:lnTo>
                  <a:lnTo>
                    <a:pt x="1585061" y="910574"/>
                  </a:lnTo>
                  <a:lnTo>
                    <a:pt x="1522287" y="916072"/>
                  </a:lnTo>
                  <a:lnTo>
                    <a:pt x="1458342" y="920404"/>
                  </a:lnTo>
                  <a:lnTo>
                    <a:pt x="1393312" y="923538"/>
                  </a:lnTo>
                  <a:lnTo>
                    <a:pt x="1327285" y="925442"/>
                  </a:lnTo>
                  <a:lnTo>
                    <a:pt x="1260348" y="926084"/>
                  </a:lnTo>
                  <a:lnTo>
                    <a:pt x="1193410" y="925442"/>
                  </a:lnTo>
                  <a:lnTo>
                    <a:pt x="1127383" y="923538"/>
                  </a:lnTo>
                  <a:lnTo>
                    <a:pt x="1062353" y="920404"/>
                  </a:lnTo>
                  <a:lnTo>
                    <a:pt x="998408" y="916072"/>
                  </a:lnTo>
                  <a:lnTo>
                    <a:pt x="935634" y="910574"/>
                  </a:lnTo>
                  <a:lnTo>
                    <a:pt x="874118" y="903942"/>
                  </a:lnTo>
                  <a:lnTo>
                    <a:pt x="813948" y="896207"/>
                  </a:lnTo>
                  <a:lnTo>
                    <a:pt x="755211" y="887402"/>
                  </a:lnTo>
                  <a:lnTo>
                    <a:pt x="697994" y="877559"/>
                  </a:lnTo>
                  <a:lnTo>
                    <a:pt x="642383" y="866710"/>
                  </a:lnTo>
                  <a:lnTo>
                    <a:pt x="588467" y="854886"/>
                  </a:lnTo>
                  <a:lnTo>
                    <a:pt x="536331" y="842120"/>
                  </a:lnTo>
                  <a:lnTo>
                    <a:pt x="486064" y="828443"/>
                  </a:lnTo>
                  <a:lnTo>
                    <a:pt x="437752" y="813889"/>
                  </a:lnTo>
                  <a:lnTo>
                    <a:pt x="391483" y="798487"/>
                  </a:lnTo>
                  <a:lnTo>
                    <a:pt x="347342" y="782272"/>
                  </a:lnTo>
                  <a:lnTo>
                    <a:pt x="305419" y="765273"/>
                  </a:lnTo>
                  <a:lnTo>
                    <a:pt x="265799" y="747525"/>
                  </a:lnTo>
                  <a:lnTo>
                    <a:pt x="228570" y="729057"/>
                  </a:lnTo>
                  <a:lnTo>
                    <a:pt x="193818" y="709903"/>
                  </a:lnTo>
                  <a:lnTo>
                    <a:pt x="132098" y="669664"/>
                  </a:lnTo>
                  <a:lnTo>
                    <a:pt x="81333" y="627062"/>
                  </a:lnTo>
                  <a:lnTo>
                    <a:pt x="42222" y="582353"/>
                  </a:lnTo>
                  <a:lnTo>
                    <a:pt x="15461" y="535793"/>
                  </a:lnTo>
                  <a:lnTo>
                    <a:pt x="1746" y="487637"/>
                  </a:lnTo>
                  <a:lnTo>
                    <a:pt x="0" y="463042"/>
                  </a:lnTo>
                </a:path>
                <a:path w="2520950" h="2778760">
                  <a:moveTo>
                    <a:pt x="0" y="463042"/>
                  </a:moveTo>
                  <a:lnTo>
                    <a:pt x="6929" y="414185"/>
                  </a:lnTo>
                  <a:lnTo>
                    <a:pt x="27254" y="366795"/>
                  </a:lnTo>
                  <a:lnTo>
                    <a:pt x="60277" y="321128"/>
                  </a:lnTo>
                  <a:lnTo>
                    <a:pt x="105302" y="277441"/>
                  </a:lnTo>
                  <a:lnTo>
                    <a:pt x="161632" y="235988"/>
                  </a:lnTo>
                  <a:lnTo>
                    <a:pt x="228570" y="197026"/>
                  </a:lnTo>
                  <a:lnTo>
                    <a:pt x="265799" y="178558"/>
                  </a:lnTo>
                  <a:lnTo>
                    <a:pt x="305419" y="160810"/>
                  </a:lnTo>
                  <a:lnTo>
                    <a:pt x="347342" y="143811"/>
                  </a:lnTo>
                  <a:lnTo>
                    <a:pt x="391483" y="127596"/>
                  </a:lnTo>
                  <a:lnTo>
                    <a:pt x="437752" y="112194"/>
                  </a:lnTo>
                  <a:lnTo>
                    <a:pt x="486064" y="97640"/>
                  </a:lnTo>
                  <a:lnTo>
                    <a:pt x="536331" y="83963"/>
                  </a:lnTo>
                  <a:lnTo>
                    <a:pt x="588467" y="71197"/>
                  </a:lnTo>
                  <a:lnTo>
                    <a:pt x="642383" y="59373"/>
                  </a:lnTo>
                  <a:lnTo>
                    <a:pt x="697994" y="48524"/>
                  </a:lnTo>
                  <a:lnTo>
                    <a:pt x="755211" y="38681"/>
                  </a:lnTo>
                  <a:lnTo>
                    <a:pt x="813948" y="29876"/>
                  </a:lnTo>
                  <a:lnTo>
                    <a:pt x="874118" y="22141"/>
                  </a:lnTo>
                  <a:lnTo>
                    <a:pt x="935634" y="15509"/>
                  </a:lnTo>
                  <a:lnTo>
                    <a:pt x="998408" y="10011"/>
                  </a:lnTo>
                  <a:lnTo>
                    <a:pt x="1062353" y="5679"/>
                  </a:lnTo>
                  <a:lnTo>
                    <a:pt x="1127383" y="2545"/>
                  </a:lnTo>
                  <a:lnTo>
                    <a:pt x="1193410" y="641"/>
                  </a:lnTo>
                  <a:lnTo>
                    <a:pt x="1260348" y="0"/>
                  </a:lnTo>
                  <a:lnTo>
                    <a:pt x="1327285" y="641"/>
                  </a:lnTo>
                  <a:lnTo>
                    <a:pt x="1393312" y="2545"/>
                  </a:lnTo>
                  <a:lnTo>
                    <a:pt x="1458342" y="5679"/>
                  </a:lnTo>
                  <a:lnTo>
                    <a:pt x="1522287" y="10011"/>
                  </a:lnTo>
                  <a:lnTo>
                    <a:pt x="1585061" y="15509"/>
                  </a:lnTo>
                  <a:lnTo>
                    <a:pt x="1646577" y="22141"/>
                  </a:lnTo>
                  <a:lnTo>
                    <a:pt x="1706747" y="29876"/>
                  </a:lnTo>
                  <a:lnTo>
                    <a:pt x="1765484" y="38681"/>
                  </a:lnTo>
                  <a:lnTo>
                    <a:pt x="1822701" y="48524"/>
                  </a:lnTo>
                  <a:lnTo>
                    <a:pt x="1878312" y="59373"/>
                  </a:lnTo>
                  <a:lnTo>
                    <a:pt x="1932228" y="71197"/>
                  </a:lnTo>
                  <a:lnTo>
                    <a:pt x="1984364" y="83963"/>
                  </a:lnTo>
                  <a:lnTo>
                    <a:pt x="2034631" y="97640"/>
                  </a:lnTo>
                  <a:lnTo>
                    <a:pt x="2082943" y="112194"/>
                  </a:lnTo>
                  <a:lnTo>
                    <a:pt x="2129212" y="127596"/>
                  </a:lnTo>
                  <a:lnTo>
                    <a:pt x="2173353" y="143811"/>
                  </a:lnTo>
                  <a:lnTo>
                    <a:pt x="2215276" y="160810"/>
                  </a:lnTo>
                  <a:lnTo>
                    <a:pt x="2254896" y="178558"/>
                  </a:lnTo>
                  <a:lnTo>
                    <a:pt x="2292125" y="197026"/>
                  </a:lnTo>
                  <a:lnTo>
                    <a:pt x="2326877" y="216180"/>
                  </a:lnTo>
                  <a:lnTo>
                    <a:pt x="2388597" y="256419"/>
                  </a:lnTo>
                  <a:lnTo>
                    <a:pt x="2439362" y="299021"/>
                  </a:lnTo>
                  <a:lnTo>
                    <a:pt x="2478473" y="343730"/>
                  </a:lnTo>
                  <a:lnTo>
                    <a:pt x="2505234" y="390290"/>
                  </a:lnTo>
                  <a:lnTo>
                    <a:pt x="2518949" y="438446"/>
                  </a:lnTo>
                  <a:lnTo>
                    <a:pt x="2520696" y="463042"/>
                  </a:lnTo>
                  <a:lnTo>
                    <a:pt x="2520696" y="2315210"/>
                  </a:lnTo>
                  <a:lnTo>
                    <a:pt x="2513766" y="2364066"/>
                  </a:lnTo>
                  <a:lnTo>
                    <a:pt x="2493441" y="2411456"/>
                  </a:lnTo>
                  <a:lnTo>
                    <a:pt x="2460418" y="2457123"/>
                  </a:lnTo>
                  <a:lnTo>
                    <a:pt x="2415393" y="2500810"/>
                  </a:lnTo>
                  <a:lnTo>
                    <a:pt x="2359063" y="2542263"/>
                  </a:lnTo>
                  <a:lnTo>
                    <a:pt x="2292125" y="2581225"/>
                  </a:lnTo>
                  <a:lnTo>
                    <a:pt x="2254896" y="2599693"/>
                  </a:lnTo>
                  <a:lnTo>
                    <a:pt x="2215276" y="2617441"/>
                  </a:lnTo>
                  <a:lnTo>
                    <a:pt x="2173353" y="2634440"/>
                  </a:lnTo>
                  <a:lnTo>
                    <a:pt x="2129212" y="2650655"/>
                  </a:lnTo>
                  <a:lnTo>
                    <a:pt x="2082943" y="2666057"/>
                  </a:lnTo>
                  <a:lnTo>
                    <a:pt x="2034631" y="2680611"/>
                  </a:lnTo>
                  <a:lnTo>
                    <a:pt x="1984364" y="2694288"/>
                  </a:lnTo>
                  <a:lnTo>
                    <a:pt x="1932228" y="2707054"/>
                  </a:lnTo>
                  <a:lnTo>
                    <a:pt x="1878312" y="2718878"/>
                  </a:lnTo>
                  <a:lnTo>
                    <a:pt x="1822701" y="2729727"/>
                  </a:lnTo>
                  <a:lnTo>
                    <a:pt x="1765484" y="2739570"/>
                  </a:lnTo>
                  <a:lnTo>
                    <a:pt x="1706747" y="2748375"/>
                  </a:lnTo>
                  <a:lnTo>
                    <a:pt x="1646577" y="2756110"/>
                  </a:lnTo>
                  <a:lnTo>
                    <a:pt x="1585061" y="2762742"/>
                  </a:lnTo>
                  <a:lnTo>
                    <a:pt x="1522287" y="2768240"/>
                  </a:lnTo>
                  <a:lnTo>
                    <a:pt x="1458342" y="2772572"/>
                  </a:lnTo>
                  <a:lnTo>
                    <a:pt x="1393312" y="2775706"/>
                  </a:lnTo>
                  <a:lnTo>
                    <a:pt x="1327285" y="2777610"/>
                  </a:lnTo>
                  <a:lnTo>
                    <a:pt x="1260348" y="2778252"/>
                  </a:lnTo>
                  <a:lnTo>
                    <a:pt x="1193410" y="2777610"/>
                  </a:lnTo>
                  <a:lnTo>
                    <a:pt x="1127383" y="2775706"/>
                  </a:lnTo>
                  <a:lnTo>
                    <a:pt x="1062353" y="2772572"/>
                  </a:lnTo>
                  <a:lnTo>
                    <a:pt x="998408" y="2768240"/>
                  </a:lnTo>
                  <a:lnTo>
                    <a:pt x="935634" y="2762742"/>
                  </a:lnTo>
                  <a:lnTo>
                    <a:pt x="874118" y="2756110"/>
                  </a:lnTo>
                  <a:lnTo>
                    <a:pt x="813948" y="2748375"/>
                  </a:lnTo>
                  <a:lnTo>
                    <a:pt x="755211" y="2739570"/>
                  </a:lnTo>
                  <a:lnTo>
                    <a:pt x="697994" y="2729727"/>
                  </a:lnTo>
                  <a:lnTo>
                    <a:pt x="642383" y="2718878"/>
                  </a:lnTo>
                  <a:lnTo>
                    <a:pt x="588467" y="2707054"/>
                  </a:lnTo>
                  <a:lnTo>
                    <a:pt x="536331" y="2694288"/>
                  </a:lnTo>
                  <a:lnTo>
                    <a:pt x="486064" y="2680611"/>
                  </a:lnTo>
                  <a:lnTo>
                    <a:pt x="437752" y="2666057"/>
                  </a:lnTo>
                  <a:lnTo>
                    <a:pt x="391483" y="2650655"/>
                  </a:lnTo>
                  <a:lnTo>
                    <a:pt x="347342" y="2634440"/>
                  </a:lnTo>
                  <a:lnTo>
                    <a:pt x="305419" y="2617441"/>
                  </a:lnTo>
                  <a:lnTo>
                    <a:pt x="265799" y="2599693"/>
                  </a:lnTo>
                  <a:lnTo>
                    <a:pt x="228570" y="2581225"/>
                  </a:lnTo>
                  <a:lnTo>
                    <a:pt x="193818" y="2562071"/>
                  </a:lnTo>
                  <a:lnTo>
                    <a:pt x="132098" y="2521832"/>
                  </a:lnTo>
                  <a:lnTo>
                    <a:pt x="81333" y="2479230"/>
                  </a:lnTo>
                  <a:lnTo>
                    <a:pt x="42222" y="2434521"/>
                  </a:lnTo>
                  <a:lnTo>
                    <a:pt x="15461" y="2387961"/>
                  </a:lnTo>
                  <a:lnTo>
                    <a:pt x="1746" y="2339805"/>
                  </a:lnTo>
                  <a:lnTo>
                    <a:pt x="0" y="2315210"/>
                  </a:lnTo>
                  <a:lnTo>
                    <a:pt x="0" y="46304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356" y="4686300"/>
              <a:ext cx="3893820" cy="1155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4686" y="1567433"/>
              <a:ext cx="4020820" cy="4373880"/>
            </a:xfrm>
            <a:custGeom>
              <a:avLst/>
              <a:gdLst/>
              <a:ahLst/>
              <a:cxnLst/>
              <a:rect l="l" t="t" r="r" b="b"/>
              <a:pathLst>
                <a:path w="4020820" h="4373880">
                  <a:moveTo>
                    <a:pt x="0" y="4373880"/>
                  </a:moveTo>
                  <a:lnTo>
                    <a:pt x="4020312" y="4373880"/>
                  </a:lnTo>
                  <a:lnTo>
                    <a:pt x="4020312" y="0"/>
                  </a:lnTo>
                  <a:lnTo>
                    <a:pt x="0" y="0"/>
                  </a:lnTo>
                  <a:lnTo>
                    <a:pt x="0" y="43738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8387" y="2811780"/>
              <a:ext cx="2481072" cy="982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34386"/>
            <a:ext cx="55130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-5" dirty="0">
                <a:solidFill>
                  <a:srgbClr val="006E6C"/>
                </a:solidFill>
                <a:latin typeface="Arial"/>
                <a:cs typeface="Arial"/>
              </a:rPr>
              <a:t>Non-Standard</a:t>
            </a:r>
            <a:r>
              <a:rPr lang="en-US" sz="3200" b="1" spc="-40" dirty="0">
                <a:solidFill>
                  <a:srgbClr val="006E6C"/>
                </a:solidFill>
                <a:latin typeface="Arial"/>
                <a:cs typeface="Arial"/>
              </a:rPr>
              <a:t> </a:t>
            </a:r>
            <a:r>
              <a:rPr lang="en-US" sz="3200" b="1" dirty="0">
                <a:solidFill>
                  <a:srgbClr val="006E6C"/>
                </a:solidFill>
                <a:latin typeface="Arial"/>
                <a:cs typeface="Arial"/>
              </a:rPr>
              <a:t>Reasoning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61739" y="1514650"/>
            <a:ext cx="4882515" cy="3481070"/>
            <a:chOff x="4261739" y="1514650"/>
            <a:chExt cx="4882515" cy="3481070"/>
          </a:xfrm>
        </p:grpSpPr>
        <p:sp>
          <p:nvSpPr>
            <p:cNvPr id="10" name="object 10"/>
            <p:cNvSpPr/>
            <p:nvPr/>
          </p:nvSpPr>
          <p:spPr>
            <a:xfrm>
              <a:off x="4261739" y="3406054"/>
              <a:ext cx="2281555" cy="171450"/>
            </a:xfrm>
            <a:custGeom>
              <a:avLst/>
              <a:gdLst/>
              <a:ahLst/>
              <a:cxnLst/>
              <a:rect l="l" t="t" r="r" b="b"/>
              <a:pathLst>
                <a:path w="2281554" h="171450">
                  <a:moveTo>
                    <a:pt x="150195" y="0"/>
                  </a:moveTo>
                  <a:lnTo>
                    <a:pt x="143001" y="2371"/>
                  </a:lnTo>
                  <a:lnTo>
                    <a:pt x="0" y="84667"/>
                  </a:lnTo>
                  <a:lnTo>
                    <a:pt x="141986" y="168741"/>
                  </a:lnTo>
                  <a:lnTo>
                    <a:pt x="149181" y="171207"/>
                  </a:lnTo>
                  <a:lnTo>
                    <a:pt x="156495" y="170757"/>
                  </a:lnTo>
                  <a:lnTo>
                    <a:pt x="163095" y="167616"/>
                  </a:lnTo>
                  <a:lnTo>
                    <a:pt x="168148" y="162010"/>
                  </a:lnTo>
                  <a:lnTo>
                    <a:pt x="170614" y="154886"/>
                  </a:lnTo>
                  <a:lnTo>
                    <a:pt x="170164" y="147595"/>
                  </a:lnTo>
                  <a:lnTo>
                    <a:pt x="167022" y="140971"/>
                  </a:lnTo>
                  <a:lnTo>
                    <a:pt x="161416" y="135848"/>
                  </a:lnTo>
                  <a:lnTo>
                    <a:pt x="108209" y="104410"/>
                  </a:lnTo>
                  <a:lnTo>
                    <a:pt x="37719" y="103971"/>
                  </a:lnTo>
                  <a:lnTo>
                    <a:pt x="37973" y="65871"/>
                  </a:lnTo>
                  <a:lnTo>
                    <a:pt x="109241" y="65871"/>
                  </a:lnTo>
                  <a:lnTo>
                    <a:pt x="162051" y="35518"/>
                  </a:lnTo>
                  <a:lnTo>
                    <a:pt x="167751" y="30485"/>
                  </a:lnTo>
                  <a:lnTo>
                    <a:pt x="170973" y="23929"/>
                  </a:lnTo>
                  <a:lnTo>
                    <a:pt x="171481" y="16658"/>
                  </a:lnTo>
                  <a:lnTo>
                    <a:pt x="169037" y="9483"/>
                  </a:lnTo>
                  <a:lnTo>
                    <a:pt x="164058" y="3782"/>
                  </a:lnTo>
                  <a:lnTo>
                    <a:pt x="157495" y="545"/>
                  </a:lnTo>
                  <a:lnTo>
                    <a:pt x="150195" y="0"/>
                  </a:lnTo>
                  <a:close/>
                </a:path>
                <a:path w="2281554" h="171450">
                  <a:moveTo>
                    <a:pt x="108470" y="66314"/>
                  </a:moveTo>
                  <a:lnTo>
                    <a:pt x="75654" y="85175"/>
                  </a:lnTo>
                  <a:lnTo>
                    <a:pt x="108209" y="104410"/>
                  </a:lnTo>
                  <a:lnTo>
                    <a:pt x="2281301" y="117941"/>
                  </a:lnTo>
                  <a:lnTo>
                    <a:pt x="2281428" y="79968"/>
                  </a:lnTo>
                  <a:lnTo>
                    <a:pt x="108470" y="66314"/>
                  </a:lnTo>
                  <a:close/>
                </a:path>
                <a:path w="2281554" h="171450">
                  <a:moveTo>
                    <a:pt x="37973" y="65871"/>
                  </a:moveTo>
                  <a:lnTo>
                    <a:pt x="37719" y="103971"/>
                  </a:lnTo>
                  <a:lnTo>
                    <a:pt x="108209" y="104410"/>
                  </a:lnTo>
                  <a:lnTo>
                    <a:pt x="103167" y="101431"/>
                  </a:lnTo>
                  <a:lnTo>
                    <a:pt x="47371" y="101431"/>
                  </a:lnTo>
                  <a:lnTo>
                    <a:pt x="47498" y="68538"/>
                  </a:lnTo>
                  <a:lnTo>
                    <a:pt x="104601" y="68538"/>
                  </a:lnTo>
                  <a:lnTo>
                    <a:pt x="108470" y="66314"/>
                  </a:lnTo>
                  <a:lnTo>
                    <a:pt x="37973" y="65871"/>
                  </a:lnTo>
                  <a:close/>
                </a:path>
                <a:path w="2281554" h="171450">
                  <a:moveTo>
                    <a:pt x="47498" y="68538"/>
                  </a:moveTo>
                  <a:lnTo>
                    <a:pt x="47371" y="101431"/>
                  </a:lnTo>
                  <a:lnTo>
                    <a:pt x="75654" y="85175"/>
                  </a:lnTo>
                  <a:lnTo>
                    <a:pt x="47498" y="68538"/>
                  </a:lnTo>
                  <a:close/>
                </a:path>
                <a:path w="2281554" h="171450">
                  <a:moveTo>
                    <a:pt x="75654" y="85175"/>
                  </a:moveTo>
                  <a:lnTo>
                    <a:pt x="47371" y="101431"/>
                  </a:lnTo>
                  <a:lnTo>
                    <a:pt x="103167" y="101431"/>
                  </a:lnTo>
                  <a:lnTo>
                    <a:pt x="75654" y="85175"/>
                  </a:lnTo>
                  <a:close/>
                </a:path>
                <a:path w="2281554" h="171450">
                  <a:moveTo>
                    <a:pt x="104601" y="68538"/>
                  </a:moveTo>
                  <a:lnTo>
                    <a:pt x="47498" y="68538"/>
                  </a:lnTo>
                  <a:lnTo>
                    <a:pt x="75654" y="85175"/>
                  </a:lnTo>
                  <a:lnTo>
                    <a:pt x="104601" y="68538"/>
                  </a:lnTo>
                  <a:close/>
                </a:path>
                <a:path w="2281554" h="171450">
                  <a:moveTo>
                    <a:pt x="109241" y="65871"/>
                  </a:moveTo>
                  <a:lnTo>
                    <a:pt x="37973" y="65871"/>
                  </a:lnTo>
                  <a:lnTo>
                    <a:pt x="108470" y="66314"/>
                  </a:lnTo>
                  <a:lnTo>
                    <a:pt x="109241" y="65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90716" y="2173224"/>
              <a:ext cx="2653283" cy="2822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3946" y="1519413"/>
              <a:ext cx="2268220" cy="1509395"/>
            </a:xfrm>
            <a:custGeom>
              <a:avLst/>
              <a:gdLst/>
              <a:ahLst/>
              <a:cxnLst/>
              <a:rect l="l" t="t" r="r" b="b"/>
              <a:pathLst>
                <a:path w="2268220" h="1509395">
                  <a:moveTo>
                    <a:pt x="1165466" y="100"/>
                  </a:moveTo>
                  <a:lnTo>
                    <a:pt x="1111173" y="0"/>
                  </a:lnTo>
                  <a:lnTo>
                    <a:pt x="1056585" y="1497"/>
                  </a:lnTo>
                  <a:lnTo>
                    <a:pt x="1001781" y="4619"/>
                  </a:lnTo>
                  <a:lnTo>
                    <a:pt x="946841" y="9395"/>
                  </a:lnTo>
                  <a:lnTo>
                    <a:pt x="891845" y="15852"/>
                  </a:lnTo>
                  <a:lnTo>
                    <a:pt x="836874" y="24017"/>
                  </a:lnTo>
                  <a:lnTo>
                    <a:pt x="777282" y="34863"/>
                  </a:lnTo>
                  <a:lnTo>
                    <a:pt x="719400" y="47494"/>
                  </a:lnTo>
                  <a:lnTo>
                    <a:pt x="663289" y="61847"/>
                  </a:lnTo>
                  <a:lnTo>
                    <a:pt x="609010" y="77858"/>
                  </a:lnTo>
                  <a:lnTo>
                    <a:pt x="556624" y="95462"/>
                  </a:lnTo>
                  <a:lnTo>
                    <a:pt x="506191" y="114595"/>
                  </a:lnTo>
                  <a:lnTo>
                    <a:pt x="457772" y="135192"/>
                  </a:lnTo>
                  <a:lnTo>
                    <a:pt x="411429" y="157191"/>
                  </a:lnTo>
                  <a:lnTo>
                    <a:pt x="367221" y="180526"/>
                  </a:lnTo>
                  <a:lnTo>
                    <a:pt x="325209" y="205133"/>
                  </a:lnTo>
                  <a:lnTo>
                    <a:pt x="285456" y="230949"/>
                  </a:lnTo>
                  <a:lnTo>
                    <a:pt x="248020" y="257909"/>
                  </a:lnTo>
                  <a:lnTo>
                    <a:pt x="212964" y="285948"/>
                  </a:lnTo>
                  <a:lnTo>
                    <a:pt x="180348" y="315003"/>
                  </a:lnTo>
                  <a:lnTo>
                    <a:pt x="150232" y="345010"/>
                  </a:lnTo>
                  <a:lnTo>
                    <a:pt x="122678" y="375904"/>
                  </a:lnTo>
                  <a:lnTo>
                    <a:pt x="97747" y="407621"/>
                  </a:lnTo>
                  <a:lnTo>
                    <a:pt x="75498" y="440097"/>
                  </a:lnTo>
                  <a:lnTo>
                    <a:pt x="55994" y="473267"/>
                  </a:lnTo>
                  <a:lnTo>
                    <a:pt x="25461" y="541437"/>
                  </a:lnTo>
                  <a:lnTo>
                    <a:pt x="6634" y="611615"/>
                  </a:lnTo>
                  <a:lnTo>
                    <a:pt x="0" y="683288"/>
                  </a:lnTo>
                  <a:lnTo>
                    <a:pt x="1406" y="719526"/>
                  </a:lnTo>
                  <a:lnTo>
                    <a:pt x="13973" y="792480"/>
                  </a:lnTo>
                  <a:lnTo>
                    <a:pt x="25254" y="829069"/>
                  </a:lnTo>
                  <a:lnTo>
                    <a:pt x="39949" y="865646"/>
                  </a:lnTo>
                  <a:lnTo>
                    <a:pt x="74755" y="930415"/>
                  </a:lnTo>
                  <a:lnTo>
                    <a:pt x="119036" y="991663"/>
                  </a:lnTo>
                  <a:lnTo>
                    <a:pt x="144530" y="1020898"/>
                  </a:lnTo>
                  <a:lnTo>
                    <a:pt x="172153" y="1049170"/>
                  </a:lnTo>
                  <a:lnTo>
                    <a:pt x="201826" y="1076451"/>
                  </a:lnTo>
                  <a:lnTo>
                    <a:pt x="233469" y="1102714"/>
                  </a:lnTo>
                  <a:lnTo>
                    <a:pt x="267002" y="1127931"/>
                  </a:lnTo>
                  <a:lnTo>
                    <a:pt x="302345" y="1152074"/>
                  </a:lnTo>
                  <a:lnTo>
                    <a:pt x="339419" y="1175117"/>
                  </a:lnTo>
                  <a:lnTo>
                    <a:pt x="378144" y="1197031"/>
                  </a:lnTo>
                  <a:lnTo>
                    <a:pt x="418440" y="1217789"/>
                  </a:lnTo>
                  <a:lnTo>
                    <a:pt x="460228" y="1237362"/>
                  </a:lnTo>
                  <a:lnTo>
                    <a:pt x="503427" y="1255725"/>
                  </a:lnTo>
                  <a:lnTo>
                    <a:pt x="547958" y="1272848"/>
                  </a:lnTo>
                  <a:lnTo>
                    <a:pt x="593741" y="1288704"/>
                  </a:lnTo>
                  <a:lnTo>
                    <a:pt x="640696" y="1303267"/>
                  </a:lnTo>
                  <a:lnTo>
                    <a:pt x="688744" y="1316507"/>
                  </a:lnTo>
                  <a:lnTo>
                    <a:pt x="737805" y="1328398"/>
                  </a:lnTo>
                  <a:lnTo>
                    <a:pt x="787799" y="1338911"/>
                  </a:lnTo>
                  <a:lnTo>
                    <a:pt x="838647" y="1348020"/>
                  </a:lnTo>
                  <a:lnTo>
                    <a:pt x="890268" y="1355697"/>
                  </a:lnTo>
                  <a:lnTo>
                    <a:pt x="942583" y="1361914"/>
                  </a:lnTo>
                  <a:lnTo>
                    <a:pt x="995513" y="1366643"/>
                  </a:lnTo>
                  <a:lnTo>
                    <a:pt x="1048976" y="1369857"/>
                  </a:lnTo>
                  <a:lnTo>
                    <a:pt x="1102895" y="1371528"/>
                  </a:lnTo>
                  <a:lnTo>
                    <a:pt x="1157188" y="1371629"/>
                  </a:lnTo>
                  <a:lnTo>
                    <a:pt x="1211777" y="1370132"/>
                  </a:lnTo>
                  <a:lnTo>
                    <a:pt x="1266581" y="1367009"/>
                  </a:lnTo>
                  <a:lnTo>
                    <a:pt x="1321520" y="1362233"/>
                  </a:lnTo>
                  <a:lnTo>
                    <a:pt x="1376516" y="1355776"/>
                  </a:lnTo>
                  <a:lnTo>
                    <a:pt x="1431488" y="1347611"/>
                  </a:lnTo>
                  <a:lnTo>
                    <a:pt x="1804106" y="1509155"/>
                  </a:lnTo>
                  <a:lnTo>
                    <a:pt x="1819727" y="1232041"/>
                  </a:lnTo>
                  <a:lnTo>
                    <a:pt x="1873394" y="1205816"/>
                  </a:lnTo>
                  <a:lnTo>
                    <a:pt x="1923907" y="1177919"/>
                  </a:lnTo>
                  <a:lnTo>
                    <a:pt x="1971208" y="1148452"/>
                  </a:lnTo>
                  <a:lnTo>
                    <a:pt x="2015240" y="1117517"/>
                  </a:lnTo>
                  <a:lnTo>
                    <a:pt x="2055945" y="1085215"/>
                  </a:lnTo>
                  <a:lnTo>
                    <a:pt x="2093266" y="1051649"/>
                  </a:lnTo>
                  <a:lnTo>
                    <a:pt x="2127146" y="1016921"/>
                  </a:lnTo>
                  <a:lnTo>
                    <a:pt x="2157528" y="981132"/>
                  </a:lnTo>
                  <a:lnTo>
                    <a:pt x="2184355" y="944384"/>
                  </a:lnTo>
                  <a:lnTo>
                    <a:pt x="2207569" y="906778"/>
                  </a:lnTo>
                  <a:lnTo>
                    <a:pt x="2227113" y="868418"/>
                  </a:lnTo>
                  <a:lnTo>
                    <a:pt x="2242929" y="829403"/>
                  </a:lnTo>
                  <a:lnTo>
                    <a:pt x="2254961" y="789838"/>
                  </a:lnTo>
                  <a:lnTo>
                    <a:pt x="2263152" y="749822"/>
                  </a:lnTo>
                  <a:lnTo>
                    <a:pt x="2267443" y="709458"/>
                  </a:lnTo>
                  <a:lnTo>
                    <a:pt x="2267779" y="668848"/>
                  </a:lnTo>
                  <a:lnTo>
                    <a:pt x="2264100" y="628094"/>
                  </a:lnTo>
                  <a:lnTo>
                    <a:pt x="2256352" y="587297"/>
                  </a:lnTo>
                  <a:lnTo>
                    <a:pt x="2244475" y="546559"/>
                  </a:lnTo>
                  <a:lnTo>
                    <a:pt x="2228413" y="505982"/>
                  </a:lnTo>
                  <a:lnTo>
                    <a:pt x="2193606" y="441213"/>
                  </a:lnTo>
                  <a:lnTo>
                    <a:pt x="2149325" y="379965"/>
                  </a:lnTo>
                  <a:lnTo>
                    <a:pt x="2123831" y="350730"/>
                  </a:lnTo>
                  <a:lnTo>
                    <a:pt x="2096208" y="322459"/>
                  </a:lnTo>
                  <a:lnTo>
                    <a:pt x="2066535" y="295178"/>
                  </a:lnTo>
                  <a:lnTo>
                    <a:pt x="2034892" y="268915"/>
                  </a:lnTo>
                  <a:lnTo>
                    <a:pt x="2001359" y="243698"/>
                  </a:lnTo>
                  <a:lnTo>
                    <a:pt x="1966016" y="219554"/>
                  </a:lnTo>
                  <a:lnTo>
                    <a:pt x="1928942" y="196511"/>
                  </a:lnTo>
                  <a:lnTo>
                    <a:pt x="1890217" y="174597"/>
                  </a:lnTo>
                  <a:lnTo>
                    <a:pt x="1849921" y="153840"/>
                  </a:lnTo>
                  <a:lnTo>
                    <a:pt x="1808134" y="134266"/>
                  </a:lnTo>
                  <a:lnTo>
                    <a:pt x="1764935" y="115904"/>
                  </a:lnTo>
                  <a:lnTo>
                    <a:pt x="1720404" y="98781"/>
                  </a:lnTo>
                  <a:lnTo>
                    <a:pt x="1674621" y="82924"/>
                  </a:lnTo>
                  <a:lnTo>
                    <a:pt x="1627665" y="68362"/>
                  </a:lnTo>
                  <a:lnTo>
                    <a:pt x="1579617" y="55121"/>
                  </a:lnTo>
                  <a:lnTo>
                    <a:pt x="1530556" y="43231"/>
                  </a:lnTo>
                  <a:lnTo>
                    <a:pt x="1480562" y="32717"/>
                  </a:lnTo>
                  <a:lnTo>
                    <a:pt x="1429714" y="23608"/>
                  </a:lnTo>
                  <a:lnTo>
                    <a:pt x="1378093" y="15931"/>
                  </a:lnTo>
                  <a:lnTo>
                    <a:pt x="1325778" y="9715"/>
                  </a:lnTo>
                  <a:lnTo>
                    <a:pt x="1272849" y="4986"/>
                  </a:lnTo>
                  <a:lnTo>
                    <a:pt x="1219385" y="1772"/>
                  </a:lnTo>
                  <a:lnTo>
                    <a:pt x="1165466" y="10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3946" y="1519413"/>
              <a:ext cx="2268220" cy="1509395"/>
            </a:xfrm>
            <a:custGeom>
              <a:avLst/>
              <a:gdLst/>
              <a:ahLst/>
              <a:cxnLst/>
              <a:rect l="l" t="t" r="r" b="b"/>
              <a:pathLst>
                <a:path w="2268220" h="1509395">
                  <a:moveTo>
                    <a:pt x="1804106" y="1509155"/>
                  </a:moveTo>
                  <a:lnTo>
                    <a:pt x="1431488" y="1347611"/>
                  </a:lnTo>
                  <a:lnTo>
                    <a:pt x="1376516" y="1355776"/>
                  </a:lnTo>
                  <a:lnTo>
                    <a:pt x="1321520" y="1362233"/>
                  </a:lnTo>
                  <a:lnTo>
                    <a:pt x="1266581" y="1367009"/>
                  </a:lnTo>
                  <a:lnTo>
                    <a:pt x="1211777" y="1370132"/>
                  </a:lnTo>
                  <a:lnTo>
                    <a:pt x="1157188" y="1371629"/>
                  </a:lnTo>
                  <a:lnTo>
                    <a:pt x="1102895" y="1371528"/>
                  </a:lnTo>
                  <a:lnTo>
                    <a:pt x="1048976" y="1369857"/>
                  </a:lnTo>
                  <a:lnTo>
                    <a:pt x="995513" y="1366643"/>
                  </a:lnTo>
                  <a:lnTo>
                    <a:pt x="942583" y="1361914"/>
                  </a:lnTo>
                  <a:lnTo>
                    <a:pt x="890268" y="1355697"/>
                  </a:lnTo>
                  <a:lnTo>
                    <a:pt x="838647" y="1348020"/>
                  </a:lnTo>
                  <a:lnTo>
                    <a:pt x="787799" y="1338911"/>
                  </a:lnTo>
                  <a:lnTo>
                    <a:pt x="737805" y="1328398"/>
                  </a:lnTo>
                  <a:lnTo>
                    <a:pt x="688744" y="1316507"/>
                  </a:lnTo>
                  <a:lnTo>
                    <a:pt x="640696" y="1303267"/>
                  </a:lnTo>
                  <a:lnTo>
                    <a:pt x="593741" y="1288704"/>
                  </a:lnTo>
                  <a:lnTo>
                    <a:pt x="547958" y="1272848"/>
                  </a:lnTo>
                  <a:lnTo>
                    <a:pt x="503427" y="1255725"/>
                  </a:lnTo>
                  <a:lnTo>
                    <a:pt x="460228" y="1237362"/>
                  </a:lnTo>
                  <a:lnTo>
                    <a:pt x="418440" y="1217789"/>
                  </a:lnTo>
                  <a:lnTo>
                    <a:pt x="378144" y="1197031"/>
                  </a:lnTo>
                  <a:lnTo>
                    <a:pt x="339419" y="1175117"/>
                  </a:lnTo>
                  <a:lnTo>
                    <a:pt x="302345" y="1152074"/>
                  </a:lnTo>
                  <a:lnTo>
                    <a:pt x="267002" y="1127931"/>
                  </a:lnTo>
                  <a:lnTo>
                    <a:pt x="233469" y="1102714"/>
                  </a:lnTo>
                  <a:lnTo>
                    <a:pt x="201826" y="1076451"/>
                  </a:lnTo>
                  <a:lnTo>
                    <a:pt x="172153" y="1049170"/>
                  </a:lnTo>
                  <a:lnTo>
                    <a:pt x="144530" y="1020898"/>
                  </a:lnTo>
                  <a:lnTo>
                    <a:pt x="119036" y="991663"/>
                  </a:lnTo>
                  <a:lnTo>
                    <a:pt x="95751" y="961493"/>
                  </a:lnTo>
                  <a:lnTo>
                    <a:pt x="56128" y="898457"/>
                  </a:lnTo>
                  <a:lnTo>
                    <a:pt x="25254" y="829069"/>
                  </a:lnTo>
                  <a:lnTo>
                    <a:pt x="13973" y="792480"/>
                  </a:lnTo>
                  <a:lnTo>
                    <a:pt x="1406" y="719526"/>
                  </a:lnTo>
                  <a:lnTo>
                    <a:pt x="0" y="683288"/>
                  </a:lnTo>
                  <a:lnTo>
                    <a:pt x="1762" y="647297"/>
                  </a:lnTo>
                  <a:lnTo>
                    <a:pt x="14554" y="576307"/>
                  </a:lnTo>
                  <a:lnTo>
                    <a:pt x="39295" y="507069"/>
                  </a:lnTo>
                  <a:lnTo>
                    <a:pt x="75498" y="440097"/>
                  </a:lnTo>
                  <a:lnTo>
                    <a:pt x="97747" y="407621"/>
                  </a:lnTo>
                  <a:lnTo>
                    <a:pt x="122678" y="375904"/>
                  </a:lnTo>
                  <a:lnTo>
                    <a:pt x="150232" y="345010"/>
                  </a:lnTo>
                  <a:lnTo>
                    <a:pt x="180348" y="315003"/>
                  </a:lnTo>
                  <a:lnTo>
                    <a:pt x="212964" y="285948"/>
                  </a:lnTo>
                  <a:lnTo>
                    <a:pt x="248020" y="257909"/>
                  </a:lnTo>
                  <a:lnTo>
                    <a:pt x="285456" y="230949"/>
                  </a:lnTo>
                  <a:lnTo>
                    <a:pt x="325209" y="205133"/>
                  </a:lnTo>
                  <a:lnTo>
                    <a:pt x="367221" y="180526"/>
                  </a:lnTo>
                  <a:lnTo>
                    <a:pt x="411429" y="157191"/>
                  </a:lnTo>
                  <a:lnTo>
                    <a:pt x="457772" y="135192"/>
                  </a:lnTo>
                  <a:lnTo>
                    <a:pt x="506191" y="114595"/>
                  </a:lnTo>
                  <a:lnTo>
                    <a:pt x="556624" y="95462"/>
                  </a:lnTo>
                  <a:lnTo>
                    <a:pt x="609010" y="77858"/>
                  </a:lnTo>
                  <a:lnTo>
                    <a:pt x="663289" y="61847"/>
                  </a:lnTo>
                  <a:lnTo>
                    <a:pt x="719400" y="47494"/>
                  </a:lnTo>
                  <a:lnTo>
                    <a:pt x="777282" y="34863"/>
                  </a:lnTo>
                  <a:lnTo>
                    <a:pt x="836874" y="24017"/>
                  </a:lnTo>
                  <a:lnTo>
                    <a:pt x="891845" y="15852"/>
                  </a:lnTo>
                  <a:lnTo>
                    <a:pt x="946841" y="9395"/>
                  </a:lnTo>
                  <a:lnTo>
                    <a:pt x="1001781" y="4619"/>
                  </a:lnTo>
                  <a:lnTo>
                    <a:pt x="1056585" y="1497"/>
                  </a:lnTo>
                  <a:lnTo>
                    <a:pt x="1111173" y="0"/>
                  </a:lnTo>
                  <a:lnTo>
                    <a:pt x="1165466" y="100"/>
                  </a:lnTo>
                  <a:lnTo>
                    <a:pt x="1219385" y="1772"/>
                  </a:lnTo>
                  <a:lnTo>
                    <a:pt x="1272849" y="4986"/>
                  </a:lnTo>
                  <a:lnTo>
                    <a:pt x="1325778" y="9715"/>
                  </a:lnTo>
                  <a:lnTo>
                    <a:pt x="1378093" y="15931"/>
                  </a:lnTo>
                  <a:lnTo>
                    <a:pt x="1429714" y="23608"/>
                  </a:lnTo>
                  <a:lnTo>
                    <a:pt x="1480562" y="32717"/>
                  </a:lnTo>
                  <a:lnTo>
                    <a:pt x="1530556" y="43231"/>
                  </a:lnTo>
                  <a:lnTo>
                    <a:pt x="1579617" y="55121"/>
                  </a:lnTo>
                  <a:lnTo>
                    <a:pt x="1627665" y="68362"/>
                  </a:lnTo>
                  <a:lnTo>
                    <a:pt x="1674621" y="82924"/>
                  </a:lnTo>
                  <a:lnTo>
                    <a:pt x="1720404" y="98781"/>
                  </a:lnTo>
                  <a:lnTo>
                    <a:pt x="1764935" y="115904"/>
                  </a:lnTo>
                  <a:lnTo>
                    <a:pt x="1808134" y="134266"/>
                  </a:lnTo>
                  <a:lnTo>
                    <a:pt x="1849921" y="153840"/>
                  </a:lnTo>
                  <a:lnTo>
                    <a:pt x="1890217" y="174597"/>
                  </a:lnTo>
                  <a:lnTo>
                    <a:pt x="1928942" y="196511"/>
                  </a:lnTo>
                  <a:lnTo>
                    <a:pt x="1966016" y="219554"/>
                  </a:lnTo>
                  <a:lnTo>
                    <a:pt x="2001359" y="243698"/>
                  </a:lnTo>
                  <a:lnTo>
                    <a:pt x="2034892" y="268915"/>
                  </a:lnTo>
                  <a:lnTo>
                    <a:pt x="2066535" y="295178"/>
                  </a:lnTo>
                  <a:lnTo>
                    <a:pt x="2096208" y="322459"/>
                  </a:lnTo>
                  <a:lnTo>
                    <a:pt x="2123831" y="350730"/>
                  </a:lnTo>
                  <a:lnTo>
                    <a:pt x="2149325" y="379965"/>
                  </a:lnTo>
                  <a:lnTo>
                    <a:pt x="2172610" y="410135"/>
                  </a:lnTo>
                  <a:lnTo>
                    <a:pt x="2212234" y="473171"/>
                  </a:lnTo>
                  <a:lnTo>
                    <a:pt x="2244475" y="546559"/>
                  </a:lnTo>
                  <a:lnTo>
                    <a:pt x="2256352" y="587297"/>
                  </a:lnTo>
                  <a:lnTo>
                    <a:pt x="2264100" y="628094"/>
                  </a:lnTo>
                  <a:lnTo>
                    <a:pt x="2267779" y="668848"/>
                  </a:lnTo>
                  <a:lnTo>
                    <a:pt x="2267443" y="709458"/>
                  </a:lnTo>
                  <a:lnTo>
                    <a:pt x="2263152" y="749822"/>
                  </a:lnTo>
                  <a:lnTo>
                    <a:pt x="2254961" y="789838"/>
                  </a:lnTo>
                  <a:lnTo>
                    <a:pt x="2242929" y="829403"/>
                  </a:lnTo>
                  <a:lnTo>
                    <a:pt x="2227113" y="868418"/>
                  </a:lnTo>
                  <a:lnTo>
                    <a:pt x="2207569" y="906778"/>
                  </a:lnTo>
                  <a:lnTo>
                    <a:pt x="2184355" y="944384"/>
                  </a:lnTo>
                  <a:lnTo>
                    <a:pt x="2157528" y="981132"/>
                  </a:lnTo>
                  <a:lnTo>
                    <a:pt x="2127146" y="1016921"/>
                  </a:lnTo>
                  <a:lnTo>
                    <a:pt x="2093266" y="1051649"/>
                  </a:lnTo>
                  <a:lnTo>
                    <a:pt x="2055945" y="1085215"/>
                  </a:lnTo>
                  <a:lnTo>
                    <a:pt x="2015240" y="1117517"/>
                  </a:lnTo>
                  <a:lnTo>
                    <a:pt x="1971208" y="1148452"/>
                  </a:lnTo>
                  <a:lnTo>
                    <a:pt x="1923907" y="1177919"/>
                  </a:lnTo>
                  <a:lnTo>
                    <a:pt x="1873394" y="1205816"/>
                  </a:lnTo>
                  <a:lnTo>
                    <a:pt x="1819727" y="1232041"/>
                  </a:lnTo>
                  <a:lnTo>
                    <a:pt x="1804106" y="15091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63817" y="1989581"/>
            <a:ext cx="4521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Narrow"/>
                <a:cs typeface="Arial Narrow"/>
              </a:rPr>
              <a:t>Wh</a:t>
            </a:r>
            <a:r>
              <a:rPr sz="1600" dirty="0">
                <a:latin typeface="Arial Narrow"/>
                <a:cs typeface="Arial Narrow"/>
              </a:rPr>
              <a:t>y</a:t>
            </a:r>
            <a:r>
              <a:rPr sz="1600" spc="-5" dirty="0">
                <a:latin typeface="Arial Narrow"/>
                <a:cs typeface="Arial Narrow"/>
              </a:rPr>
              <a:t>?</a:t>
            </a:r>
            <a:endParaRPr sz="1600">
              <a:latin typeface="Arial Narrow"/>
              <a:cs typeface="Arial Narro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38828" y="3212592"/>
            <a:ext cx="2273807" cy="1706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0" y="7935"/>
            <a:ext cx="8362875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Description Logics (DLs)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C085754-138C-42B8-8A0D-B7237C2DA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15" y="1581152"/>
            <a:ext cx="8345487" cy="4583113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b="1" dirty="0"/>
              <a:t>Fragments of </a:t>
            </a:r>
            <a:r>
              <a:rPr lang="en-US" altLang="zh-CN" b="1" dirty="0">
                <a:solidFill>
                  <a:schemeClr val="accent2"/>
                </a:solidFill>
              </a:rPr>
              <a:t>first order logic</a:t>
            </a:r>
            <a:r>
              <a:rPr lang="en-US" altLang="zh-CN" b="1" dirty="0"/>
              <a:t> designed for KR</a:t>
            </a:r>
          </a:p>
          <a:p>
            <a:pPr eaLnBrk="1" hangingPunct="1"/>
            <a:r>
              <a:rPr lang="en-US" altLang="zh-CN" b="1" dirty="0"/>
              <a:t>Desirable computational properties</a:t>
            </a:r>
          </a:p>
          <a:p>
            <a:pPr lvl="1" eaLnBrk="1" hangingPunct="1"/>
            <a:r>
              <a:rPr lang="en-US" altLang="zh-CN" b="1" dirty="0">
                <a:solidFill>
                  <a:schemeClr val="accent2"/>
                </a:solidFill>
              </a:rPr>
              <a:t>Decidable</a:t>
            </a:r>
            <a:r>
              <a:rPr lang="en-US" altLang="zh-CN" b="1" dirty="0"/>
              <a:t> (essential)</a:t>
            </a:r>
          </a:p>
          <a:p>
            <a:pPr lvl="1" eaLnBrk="1" hangingPunct="1"/>
            <a:r>
              <a:rPr lang="en-US" altLang="zh-CN" b="1" dirty="0"/>
              <a:t>Low complexity (desirable)</a:t>
            </a:r>
          </a:p>
          <a:p>
            <a:pPr eaLnBrk="1" hangingPunct="1"/>
            <a:r>
              <a:rPr lang="en-US" altLang="zh-CN" b="1" dirty="0"/>
              <a:t>Succinct and </a:t>
            </a:r>
            <a:r>
              <a:rPr lang="en-US" altLang="zh-CN" b="1" dirty="0">
                <a:solidFill>
                  <a:schemeClr val="accent2"/>
                </a:solidFill>
              </a:rPr>
              <a:t>variable free syntax</a:t>
            </a:r>
            <a:endParaRPr lang="en-US" altLang="zh-CN" b="1" dirty="0"/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dirty="0"/>
          </a:p>
          <a:p>
            <a:pPr eaLnBrk="1" hangingPunct="1">
              <a:buNone/>
            </a:pPr>
            <a:endParaRPr lang="en-US" altLang="zh-CN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16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4" name="Rectangle 4"/>
          <p:cNvSpPr>
            <a:spLocks noGrp="1"/>
          </p:cNvSpPr>
          <p:nvPr>
            <p:ph idx="1"/>
          </p:nvPr>
        </p:nvSpPr>
        <p:spPr>
          <a:xfrm>
            <a:off x="798515" y="1581152"/>
            <a:ext cx="8345487" cy="4583113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b="1" dirty="0"/>
              <a:t>Fragments of </a:t>
            </a:r>
            <a:r>
              <a:rPr lang="en-US" altLang="zh-CN" b="1" dirty="0">
                <a:solidFill>
                  <a:schemeClr val="accent2"/>
                </a:solidFill>
              </a:rPr>
              <a:t>first order logic (FOL)</a:t>
            </a:r>
            <a:r>
              <a:rPr lang="en-US" altLang="zh-CN" b="1" dirty="0"/>
              <a:t> designed for KR</a:t>
            </a:r>
          </a:p>
          <a:p>
            <a:pPr eaLnBrk="1" hangingPunct="1"/>
            <a:r>
              <a:rPr lang="en-US" altLang="zh-CN" b="1" dirty="0"/>
              <a:t>Desirable computational properties</a:t>
            </a:r>
          </a:p>
          <a:p>
            <a:pPr lvl="1" eaLnBrk="1" hangingPunct="1"/>
            <a:r>
              <a:rPr lang="en-US" altLang="zh-CN" b="1" dirty="0">
                <a:solidFill>
                  <a:schemeClr val="accent2"/>
                </a:solidFill>
              </a:rPr>
              <a:t>Decidable</a:t>
            </a:r>
            <a:r>
              <a:rPr lang="en-US" altLang="zh-CN" b="1" dirty="0"/>
              <a:t> (essential)</a:t>
            </a:r>
          </a:p>
          <a:p>
            <a:pPr lvl="1" eaLnBrk="1" hangingPunct="1"/>
            <a:r>
              <a:rPr lang="en-US" altLang="zh-CN" b="1" dirty="0"/>
              <a:t>Low complexity (desirable)</a:t>
            </a:r>
          </a:p>
          <a:p>
            <a:pPr eaLnBrk="1" hangingPunct="1"/>
            <a:r>
              <a:rPr lang="en-US" altLang="zh-CN" dirty="0"/>
              <a:t>Succinct and </a:t>
            </a:r>
            <a:r>
              <a:rPr lang="en-US" altLang="zh-CN" b="1" dirty="0">
                <a:solidFill>
                  <a:schemeClr val="accent2"/>
                </a:solidFill>
              </a:rPr>
              <a:t>variable free syntax</a:t>
            </a:r>
            <a:endParaRPr lang="en-US" altLang="zh-CN" dirty="0"/>
          </a:p>
          <a:p>
            <a:pPr lvl="1" eaLnBrk="1" hangingPunct="1">
              <a:buNone/>
              <a:defRPr/>
            </a:pPr>
            <a:r>
              <a:rPr lang="en-US" altLang="zh-CN" b="1" dirty="0">
                <a:solidFill>
                  <a:srgbClr val="333399"/>
                </a:solidFill>
              </a:rPr>
              <a:t>FOL:</a:t>
            </a:r>
          </a:p>
          <a:p>
            <a:pPr lvl="1" eaLnBrk="1" hangingPunct="1">
              <a:buNone/>
              <a:defRPr/>
            </a:pPr>
            <a:r>
              <a:rPr lang="zh-CN" altLang="en-US" b="1" dirty="0">
                <a:solidFill>
                  <a:srgbClr val="333399"/>
                </a:solidFill>
              </a:rPr>
              <a:t>∀</a:t>
            </a:r>
            <a:r>
              <a:rPr lang="en-US" altLang="zh-CN" b="1" dirty="0">
                <a:solidFill>
                  <a:srgbClr val="333399"/>
                </a:solidFill>
              </a:rPr>
              <a:t>x.[</a:t>
            </a:r>
            <a:r>
              <a:rPr lang="en-US" altLang="zh-CN" b="1" dirty="0">
                <a:solidFill>
                  <a:srgbClr val="0000FF"/>
                </a:solidFill>
              </a:rPr>
              <a:t>Nigiri</a:t>
            </a:r>
            <a:r>
              <a:rPr lang="en-US" altLang="zh-CN" b="1" dirty="0">
                <a:solidFill>
                  <a:srgbClr val="333399"/>
                </a:solidFill>
              </a:rPr>
              <a:t>(x) → </a:t>
            </a:r>
            <a:r>
              <a:rPr lang="en-US" altLang="zh-CN" b="1" dirty="0">
                <a:solidFill>
                  <a:srgbClr val="0000FF"/>
                </a:solidFill>
              </a:rPr>
              <a:t>Sushi</a:t>
            </a:r>
            <a:r>
              <a:rPr lang="en-US" altLang="zh-CN" b="1" dirty="0">
                <a:solidFill>
                  <a:srgbClr val="333399"/>
                </a:solidFill>
              </a:rPr>
              <a:t>(x)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333399"/>
                </a:solidFill>
              </a:rPr>
              <a:t>∧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333399"/>
                </a:solidFill>
              </a:rPr>
              <a:t>∃y.[</a:t>
            </a:r>
            <a:r>
              <a:rPr lang="en-US" altLang="zh-CN" b="1" dirty="0" err="1">
                <a:solidFill>
                  <a:srgbClr val="FF00FF"/>
                </a:solidFill>
              </a:rPr>
              <a:t>hasIngredient</a:t>
            </a:r>
            <a:r>
              <a:rPr lang="en-US" altLang="zh-CN" b="1" dirty="0">
                <a:solidFill>
                  <a:srgbClr val="333399"/>
                </a:solidFill>
              </a:rPr>
              <a:t>(</a:t>
            </a:r>
            <a:r>
              <a:rPr lang="en-US" altLang="zh-CN" b="1" dirty="0" err="1">
                <a:solidFill>
                  <a:srgbClr val="333399"/>
                </a:solidFill>
              </a:rPr>
              <a:t>x,y</a:t>
            </a:r>
            <a:r>
              <a:rPr lang="en-US" altLang="zh-CN" b="1" dirty="0">
                <a:solidFill>
                  <a:srgbClr val="333399"/>
                </a:solidFill>
              </a:rPr>
              <a:t>) ∧</a:t>
            </a:r>
            <a:r>
              <a:rPr lang="en-US" altLang="zh-CN" b="1" dirty="0">
                <a:solidFill>
                  <a:srgbClr val="000066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Rice</a:t>
            </a:r>
            <a:r>
              <a:rPr lang="en-US" altLang="zh-CN" b="1" dirty="0">
                <a:solidFill>
                  <a:srgbClr val="333399"/>
                </a:solidFill>
              </a:rPr>
              <a:t>(y)] ∧ ∃z.[</a:t>
            </a:r>
            <a:r>
              <a:rPr lang="en-US" altLang="zh-CN" b="1" dirty="0" err="1">
                <a:solidFill>
                  <a:srgbClr val="FF00FF"/>
                </a:solidFill>
              </a:rPr>
              <a:t>hasIngredient</a:t>
            </a:r>
            <a:r>
              <a:rPr lang="en-US" altLang="zh-CN" b="1" dirty="0">
                <a:solidFill>
                  <a:srgbClr val="333399"/>
                </a:solidFill>
              </a:rPr>
              <a:t>(</a:t>
            </a:r>
            <a:r>
              <a:rPr lang="en-US" altLang="zh-CN" b="1" dirty="0" err="1">
                <a:solidFill>
                  <a:srgbClr val="333399"/>
                </a:solidFill>
              </a:rPr>
              <a:t>x,z</a:t>
            </a:r>
            <a:r>
              <a:rPr lang="en-US" altLang="zh-CN" b="1" dirty="0">
                <a:solidFill>
                  <a:srgbClr val="333399"/>
                </a:solidFill>
              </a:rPr>
              <a:t>) ∧</a:t>
            </a:r>
            <a:r>
              <a:rPr lang="en-US" altLang="zh-CN" b="1" dirty="0">
                <a:solidFill>
                  <a:srgbClr val="000066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Fish</a:t>
            </a:r>
            <a:r>
              <a:rPr lang="en-US" altLang="zh-CN" b="1" dirty="0">
                <a:solidFill>
                  <a:srgbClr val="333399"/>
                </a:solidFill>
              </a:rPr>
              <a:t>(z)]] </a:t>
            </a:r>
          </a:p>
          <a:p>
            <a:pPr lvl="1" eaLnBrk="1" hangingPunct="1">
              <a:buNone/>
              <a:defRPr/>
            </a:pPr>
            <a:r>
              <a:rPr lang="en-US" altLang="zh-CN" b="1" dirty="0">
                <a:solidFill>
                  <a:srgbClr val="333399"/>
                </a:solidFill>
              </a:rPr>
              <a:t>DL:</a:t>
            </a:r>
          </a:p>
          <a:p>
            <a:pPr lvl="1" eaLnBrk="1" hangingPunct="1">
              <a:buNone/>
              <a:defRPr/>
            </a:pPr>
            <a:r>
              <a:rPr lang="en-US" altLang="zh-CN" b="1" dirty="0">
                <a:solidFill>
                  <a:srgbClr val="0000FF"/>
                </a:solidFill>
              </a:rPr>
              <a:t>Nigiri</a:t>
            </a:r>
            <a:r>
              <a:rPr lang="en-US" altLang="zh-CN" b="1" dirty="0">
                <a:solidFill>
                  <a:srgbClr val="333399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⊑</a:t>
            </a:r>
            <a:r>
              <a:rPr lang="en-US" altLang="zh-CN" b="1" dirty="0">
                <a:solidFill>
                  <a:srgbClr val="333399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Sushi</a:t>
            </a:r>
            <a:r>
              <a:rPr lang="en-US" altLang="zh-CN" b="1" dirty="0">
                <a:solidFill>
                  <a:srgbClr val="333399"/>
                </a:solidFill>
              </a:rPr>
              <a:t> ⊓ ∃</a:t>
            </a:r>
            <a:r>
              <a:rPr lang="en-US" altLang="zh-CN" b="1" dirty="0" err="1">
                <a:solidFill>
                  <a:srgbClr val="FF00FF"/>
                </a:solidFill>
              </a:rPr>
              <a:t>hasIngredient.</a:t>
            </a:r>
            <a:r>
              <a:rPr lang="en-US" altLang="zh-CN" b="1" dirty="0" err="1">
                <a:solidFill>
                  <a:srgbClr val="0000FF"/>
                </a:solidFill>
              </a:rPr>
              <a:t>Rice</a:t>
            </a:r>
            <a:r>
              <a:rPr lang="en-US" altLang="zh-CN" b="1" dirty="0">
                <a:solidFill>
                  <a:srgbClr val="FF00FF"/>
                </a:solidFill>
              </a:rPr>
              <a:t> </a:t>
            </a:r>
            <a:r>
              <a:rPr lang="en-US" altLang="zh-CN" b="1" dirty="0">
                <a:solidFill>
                  <a:srgbClr val="333399"/>
                </a:solidFill>
              </a:rPr>
              <a:t>⊓ ∃</a:t>
            </a:r>
            <a:r>
              <a:rPr lang="en-US" altLang="zh-CN" b="1" dirty="0" err="1">
                <a:solidFill>
                  <a:srgbClr val="FF00FF"/>
                </a:solidFill>
              </a:rPr>
              <a:t>hasIngredient.</a:t>
            </a:r>
            <a:r>
              <a:rPr lang="en-US" altLang="zh-CN" b="1" dirty="0" err="1">
                <a:solidFill>
                  <a:srgbClr val="0000FF"/>
                </a:solidFill>
              </a:rPr>
              <a:t>Fish</a:t>
            </a:r>
            <a:r>
              <a:rPr lang="en-US" altLang="zh-CN" b="1" dirty="0">
                <a:solidFill>
                  <a:srgbClr val="FF00FF"/>
                </a:solidFill>
              </a:rPr>
              <a:t> </a:t>
            </a:r>
            <a:endParaRPr lang="en-US" altLang="zh-CN" b="1" dirty="0"/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dirty="0"/>
          </a:p>
          <a:p>
            <a:pPr eaLnBrk="1" hangingPunct="1">
              <a:buNone/>
            </a:pPr>
            <a:endParaRPr lang="en-US" altLang="zh-CN" b="1" dirty="0">
              <a:solidFill>
                <a:srgbClr val="0033CC"/>
              </a:solidFill>
            </a:endParaRPr>
          </a:p>
        </p:txBody>
      </p:sp>
      <p:sp>
        <p:nvSpPr>
          <p:cNvPr id="72707" name="Rectangle 5"/>
          <p:cNvSpPr>
            <a:spLocks noGrp="1"/>
          </p:cNvSpPr>
          <p:nvPr>
            <p:ph type="title"/>
          </p:nvPr>
        </p:nvSpPr>
        <p:spPr>
          <a:xfrm>
            <a:off x="0" y="7935"/>
            <a:ext cx="75565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Description Logics (DLs)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6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6" name="Rectangle 4"/>
          <p:cNvSpPr>
            <a:spLocks noGrp="1"/>
          </p:cNvSpPr>
          <p:nvPr>
            <p:ph idx="1"/>
          </p:nvPr>
        </p:nvSpPr>
        <p:spPr>
          <a:xfrm>
            <a:off x="798513" y="1581152"/>
            <a:ext cx="8062912" cy="4583113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b="1" dirty="0"/>
              <a:t>	DL </a:t>
            </a:r>
            <a:r>
              <a:rPr lang="en-US" altLang="zh-CN" b="1" dirty="0">
                <a:solidFill>
                  <a:schemeClr val="accent2"/>
                </a:solidFill>
              </a:rPr>
              <a:t>Knowledge Base</a:t>
            </a:r>
            <a:r>
              <a:rPr lang="en-US" altLang="zh-CN" b="1" dirty="0"/>
              <a:t> (KB) consists of two parts:</a:t>
            </a:r>
          </a:p>
          <a:p>
            <a:pPr lvl="1" eaLnBrk="1" hangingPunct="1"/>
            <a:r>
              <a:rPr lang="en-US" altLang="zh-CN" b="1" dirty="0"/>
              <a:t>Ontology (aka </a:t>
            </a:r>
            <a:r>
              <a:rPr lang="en-US" altLang="zh-CN" b="1" dirty="0">
                <a:solidFill>
                  <a:schemeClr val="accent2"/>
                </a:solidFill>
              </a:rPr>
              <a:t>TBox</a:t>
            </a:r>
            <a:r>
              <a:rPr lang="en-US" altLang="zh-CN" b="1" dirty="0"/>
              <a:t>) axioms define terminology (schema)</a:t>
            </a:r>
          </a:p>
          <a:p>
            <a:pPr lvl="5"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</a:rPr>
              <a:t>Nigiri</a:t>
            </a:r>
            <a:r>
              <a:rPr lang="en-US" altLang="zh-CN" sz="2000" b="1" dirty="0">
                <a:solidFill>
                  <a:srgbClr val="333399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⊑</a:t>
            </a:r>
            <a:r>
              <a:rPr lang="en-US" altLang="zh-CN" sz="2000" b="1" dirty="0">
                <a:solidFill>
                  <a:srgbClr val="333399"/>
                </a:solidFill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Sushi</a:t>
            </a:r>
            <a:r>
              <a:rPr lang="en-US" altLang="zh-CN" sz="2000" b="1" dirty="0">
                <a:solidFill>
                  <a:srgbClr val="333399"/>
                </a:solidFill>
              </a:rPr>
              <a:t> ⊓</a:t>
            </a:r>
          </a:p>
          <a:p>
            <a:pPr lvl="5">
              <a:buNone/>
              <a:defRPr/>
            </a:pPr>
            <a:r>
              <a:rPr lang="en-US" altLang="zh-CN" sz="2000" b="1" dirty="0">
                <a:solidFill>
                  <a:srgbClr val="333399"/>
                </a:solidFill>
              </a:rPr>
              <a:t>              ∃</a:t>
            </a:r>
            <a:r>
              <a:rPr lang="en-US" altLang="zh-CN" sz="2000" b="1" dirty="0" err="1">
                <a:solidFill>
                  <a:srgbClr val="FF00FF"/>
                </a:solidFill>
              </a:rPr>
              <a:t>hasIngredient.</a:t>
            </a:r>
            <a:r>
              <a:rPr lang="en-US" altLang="zh-CN" sz="2000" b="1" dirty="0" err="1">
                <a:solidFill>
                  <a:srgbClr val="0000FF"/>
                </a:solidFill>
              </a:rPr>
              <a:t>Rice</a:t>
            </a:r>
            <a:r>
              <a:rPr lang="en-US" altLang="zh-CN" sz="2000" b="1" dirty="0">
                <a:solidFill>
                  <a:srgbClr val="FF00FF"/>
                </a:solidFill>
              </a:rPr>
              <a:t> </a:t>
            </a:r>
            <a:r>
              <a:rPr lang="en-US" altLang="zh-CN" sz="2000" b="1" dirty="0">
                <a:solidFill>
                  <a:srgbClr val="333399"/>
                </a:solidFill>
              </a:rPr>
              <a:t>⊓</a:t>
            </a:r>
          </a:p>
          <a:p>
            <a:pPr lvl="5">
              <a:buNone/>
              <a:defRPr/>
            </a:pPr>
            <a:r>
              <a:rPr lang="en-US" altLang="zh-CN" sz="2000" b="1" dirty="0">
                <a:solidFill>
                  <a:srgbClr val="333399"/>
                </a:solidFill>
              </a:rPr>
              <a:t>              ∃</a:t>
            </a:r>
            <a:r>
              <a:rPr lang="en-US" altLang="zh-CN" sz="2000" b="1" dirty="0" err="1">
                <a:solidFill>
                  <a:srgbClr val="FF00FF"/>
                </a:solidFill>
              </a:rPr>
              <a:t>hasIngredient.</a:t>
            </a:r>
            <a:r>
              <a:rPr lang="en-US" altLang="zh-CN" sz="2000" b="1" dirty="0" err="1">
                <a:solidFill>
                  <a:srgbClr val="0000FF"/>
                </a:solidFill>
              </a:rPr>
              <a:t>Fish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333399"/>
                </a:solidFill>
              </a:rPr>
              <a:t>⊓</a:t>
            </a:r>
          </a:p>
          <a:p>
            <a:pPr lvl="5">
              <a:buNone/>
              <a:defRPr/>
            </a:pPr>
            <a:endParaRPr lang="en-US" altLang="zh-CN" b="1" dirty="0"/>
          </a:p>
          <a:p>
            <a:pPr lvl="1" eaLnBrk="1" hangingPunct="1"/>
            <a:r>
              <a:rPr lang="en-US" altLang="zh-CN" b="1" dirty="0"/>
              <a:t>Ground facts (aka </a:t>
            </a:r>
            <a:r>
              <a:rPr lang="en-US" altLang="zh-CN" b="1" dirty="0" err="1">
                <a:solidFill>
                  <a:schemeClr val="accent2"/>
                </a:solidFill>
              </a:rPr>
              <a:t>ABox</a:t>
            </a:r>
            <a:r>
              <a:rPr lang="en-US" altLang="zh-CN" b="1" dirty="0"/>
              <a:t>) use the terminology (data)</a:t>
            </a:r>
          </a:p>
          <a:p>
            <a:pPr lvl="5">
              <a:buNone/>
              <a:defRPr/>
            </a:pPr>
            <a:r>
              <a:rPr lang="en-US" altLang="zh-CN" sz="2000" b="1" dirty="0" err="1">
                <a:solidFill>
                  <a:schemeClr val="accent1">
                    <a:lumMod val="50000"/>
                  </a:schemeClr>
                </a:solidFill>
              </a:rPr>
              <a:t>messi</a:t>
            </a:r>
            <a:r>
              <a:rPr lang="en-US" altLang="zh-CN" sz="2000" b="1" dirty="0">
                <a:solidFill>
                  <a:srgbClr val="333399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:</a:t>
            </a:r>
            <a:r>
              <a:rPr lang="en-US" altLang="zh-CN" sz="2000" b="1" dirty="0">
                <a:solidFill>
                  <a:srgbClr val="333399"/>
                </a:solidFill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Person</a:t>
            </a:r>
            <a:r>
              <a:rPr lang="en-US" altLang="zh-CN" sz="2000" b="1" dirty="0">
                <a:solidFill>
                  <a:srgbClr val="333399"/>
                </a:solidFill>
              </a:rPr>
              <a:t> ⊓</a:t>
            </a:r>
          </a:p>
          <a:p>
            <a:pPr lvl="5">
              <a:buNone/>
              <a:defRPr/>
            </a:pPr>
            <a:r>
              <a:rPr lang="en-US" altLang="zh-CN" sz="2000" b="1" dirty="0">
                <a:solidFill>
                  <a:srgbClr val="333399"/>
                </a:solidFill>
              </a:rPr>
              <a:t>              ∃</a:t>
            </a:r>
            <a:r>
              <a:rPr lang="en-US" altLang="zh-CN" sz="2000" b="1" dirty="0" err="1">
                <a:solidFill>
                  <a:srgbClr val="FF00FF"/>
                </a:solidFill>
              </a:rPr>
              <a:t>hasOccupation.</a:t>
            </a:r>
            <a:r>
              <a:rPr lang="en-US" altLang="zh-CN" sz="2000" b="1" dirty="0" err="1">
                <a:solidFill>
                  <a:srgbClr val="0000FF"/>
                </a:solidFill>
              </a:rPr>
              <a:t>Footballer</a:t>
            </a:r>
            <a:endParaRPr lang="en-US" altLang="zh-CN" b="1" dirty="0"/>
          </a:p>
          <a:p>
            <a:pPr lvl="1" eaLnBrk="1" hangingPunct="1"/>
            <a:endParaRPr lang="en-US" altLang="zh-CN" dirty="0"/>
          </a:p>
        </p:txBody>
      </p:sp>
      <p:sp>
        <p:nvSpPr>
          <p:cNvPr id="74755" name="Rectangle 5"/>
          <p:cNvSpPr>
            <a:spLocks noGrp="1"/>
          </p:cNvSpPr>
          <p:nvPr>
            <p:ph type="title"/>
          </p:nvPr>
        </p:nvSpPr>
        <p:spPr>
          <a:xfrm>
            <a:off x="0" y="0"/>
            <a:ext cx="7556500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Description Logics (DLs)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71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3567" y="3717032"/>
            <a:ext cx="3960495" cy="2736850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3567" y="3717032"/>
            <a:ext cx="3960495" cy="2736850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456059" y="0"/>
                </a:moveTo>
                <a:lnTo>
                  <a:pt x="3504380" y="0"/>
                </a:lnTo>
                <a:lnTo>
                  <a:pt x="3551010" y="2354"/>
                </a:lnTo>
                <a:lnTo>
                  <a:pt x="3596292" y="9265"/>
                </a:lnTo>
                <a:lnTo>
                  <a:pt x="3639998" y="20503"/>
                </a:lnTo>
                <a:lnTo>
                  <a:pt x="3681899" y="35839"/>
                </a:lnTo>
                <a:lnTo>
                  <a:pt x="3721765" y="55043"/>
                </a:lnTo>
                <a:lnTo>
                  <a:pt x="3759367" y="77887"/>
                </a:lnTo>
                <a:lnTo>
                  <a:pt x="3794476" y="104141"/>
                </a:lnTo>
                <a:lnTo>
                  <a:pt x="3826863" y="133576"/>
                </a:lnTo>
                <a:lnTo>
                  <a:pt x="3856298" y="165963"/>
                </a:lnTo>
                <a:lnTo>
                  <a:pt x="3882552" y="201072"/>
                </a:lnTo>
                <a:lnTo>
                  <a:pt x="3905396" y="238674"/>
                </a:lnTo>
                <a:lnTo>
                  <a:pt x="3924600" y="278540"/>
                </a:lnTo>
                <a:lnTo>
                  <a:pt x="3939936" y="320441"/>
                </a:lnTo>
                <a:lnTo>
                  <a:pt x="3951174" y="364147"/>
                </a:lnTo>
                <a:lnTo>
                  <a:pt x="3958085" y="409430"/>
                </a:lnTo>
                <a:lnTo>
                  <a:pt x="3960440" y="456059"/>
                </a:lnTo>
                <a:lnTo>
                  <a:pt x="3960440" y="2280244"/>
                </a:lnTo>
                <a:lnTo>
                  <a:pt x="3958085" y="2326873"/>
                </a:lnTo>
                <a:lnTo>
                  <a:pt x="3951174" y="2372156"/>
                </a:lnTo>
                <a:lnTo>
                  <a:pt x="3939936" y="2415862"/>
                </a:lnTo>
                <a:lnTo>
                  <a:pt x="3924600" y="2457763"/>
                </a:lnTo>
                <a:lnTo>
                  <a:pt x="3905396" y="2497629"/>
                </a:lnTo>
                <a:lnTo>
                  <a:pt x="3882552" y="2535231"/>
                </a:lnTo>
                <a:lnTo>
                  <a:pt x="3856298" y="2570340"/>
                </a:lnTo>
                <a:lnTo>
                  <a:pt x="3826863" y="2602726"/>
                </a:lnTo>
                <a:lnTo>
                  <a:pt x="3794476" y="2632161"/>
                </a:lnTo>
                <a:lnTo>
                  <a:pt x="3759367" y="2658415"/>
                </a:lnTo>
                <a:lnTo>
                  <a:pt x="3721765" y="2681259"/>
                </a:lnTo>
                <a:lnTo>
                  <a:pt x="3681899" y="2700464"/>
                </a:lnTo>
                <a:lnTo>
                  <a:pt x="3639998" y="2715800"/>
                </a:lnTo>
                <a:lnTo>
                  <a:pt x="3596292" y="2727038"/>
                </a:lnTo>
                <a:lnTo>
                  <a:pt x="3551010" y="2733949"/>
                </a:lnTo>
                <a:lnTo>
                  <a:pt x="3504380" y="2736303"/>
                </a:lnTo>
                <a:lnTo>
                  <a:pt x="456059" y="2736303"/>
                </a:lnTo>
                <a:lnTo>
                  <a:pt x="409430" y="2733949"/>
                </a:lnTo>
                <a:lnTo>
                  <a:pt x="364147" y="2727038"/>
                </a:lnTo>
                <a:lnTo>
                  <a:pt x="320441" y="2715800"/>
                </a:lnTo>
                <a:lnTo>
                  <a:pt x="278540" y="2700464"/>
                </a:lnTo>
                <a:lnTo>
                  <a:pt x="238674" y="2681259"/>
                </a:lnTo>
                <a:lnTo>
                  <a:pt x="201072" y="2658415"/>
                </a:lnTo>
                <a:lnTo>
                  <a:pt x="165963" y="2632161"/>
                </a:lnTo>
                <a:lnTo>
                  <a:pt x="133576" y="2602726"/>
                </a:lnTo>
                <a:lnTo>
                  <a:pt x="104141" y="2570340"/>
                </a:lnTo>
                <a:lnTo>
                  <a:pt x="77887" y="2535231"/>
                </a:lnTo>
                <a:lnTo>
                  <a:pt x="55043" y="2497629"/>
                </a:lnTo>
                <a:lnTo>
                  <a:pt x="35839" y="2457763"/>
                </a:lnTo>
                <a:lnTo>
                  <a:pt x="20503" y="2415862"/>
                </a:lnTo>
                <a:lnTo>
                  <a:pt x="9265" y="2372156"/>
                </a:lnTo>
                <a:lnTo>
                  <a:pt x="2354" y="2326873"/>
                </a:lnTo>
                <a:lnTo>
                  <a:pt x="0" y="2280244"/>
                </a:lnTo>
                <a:lnTo>
                  <a:pt x="0" y="456059"/>
                </a:lnTo>
                <a:lnTo>
                  <a:pt x="2354" y="409430"/>
                </a:lnTo>
                <a:lnTo>
                  <a:pt x="9265" y="364147"/>
                </a:lnTo>
                <a:lnTo>
                  <a:pt x="20503" y="320441"/>
                </a:lnTo>
                <a:lnTo>
                  <a:pt x="35839" y="278540"/>
                </a:lnTo>
                <a:lnTo>
                  <a:pt x="55043" y="238674"/>
                </a:lnTo>
                <a:lnTo>
                  <a:pt x="77887" y="201072"/>
                </a:lnTo>
                <a:lnTo>
                  <a:pt x="104141" y="165963"/>
                </a:lnTo>
                <a:lnTo>
                  <a:pt x="133576" y="133576"/>
                </a:lnTo>
                <a:lnTo>
                  <a:pt x="165963" y="104141"/>
                </a:lnTo>
                <a:lnTo>
                  <a:pt x="201072" y="77887"/>
                </a:lnTo>
                <a:lnTo>
                  <a:pt x="238674" y="55043"/>
                </a:lnTo>
                <a:lnTo>
                  <a:pt x="278540" y="35839"/>
                </a:lnTo>
                <a:lnTo>
                  <a:pt x="320441" y="20503"/>
                </a:lnTo>
                <a:lnTo>
                  <a:pt x="364147" y="9265"/>
                </a:lnTo>
                <a:lnTo>
                  <a:pt x="409430" y="2354"/>
                </a:lnTo>
                <a:lnTo>
                  <a:pt x="45605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4596" y="577052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30" h="537845">
                <a:moveTo>
                  <a:pt x="302471" y="0"/>
                </a:moveTo>
                <a:lnTo>
                  <a:pt x="254805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2"/>
                </a:lnTo>
                <a:lnTo>
                  <a:pt x="80896" y="78071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5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7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1"/>
                </a:lnTo>
                <a:lnTo>
                  <a:pt x="254805" y="537818"/>
                </a:lnTo>
                <a:lnTo>
                  <a:pt x="302471" y="537818"/>
                </a:lnTo>
                <a:lnTo>
                  <a:pt x="349579" y="530011"/>
                </a:lnTo>
                <a:lnTo>
                  <a:pt x="395011" y="514396"/>
                </a:lnTo>
                <a:lnTo>
                  <a:pt x="437650" y="490975"/>
                </a:lnTo>
                <a:lnTo>
                  <a:pt x="476381" y="459746"/>
                </a:lnTo>
                <a:lnTo>
                  <a:pt x="508739" y="422368"/>
                </a:lnTo>
                <a:lnTo>
                  <a:pt x="533008" y="381217"/>
                </a:lnTo>
                <a:lnTo>
                  <a:pt x="549187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7" y="200445"/>
                </a:lnTo>
                <a:lnTo>
                  <a:pt x="533008" y="156600"/>
                </a:lnTo>
                <a:lnTo>
                  <a:pt x="508739" y="115449"/>
                </a:lnTo>
                <a:lnTo>
                  <a:pt x="476381" y="78071"/>
                </a:lnTo>
                <a:lnTo>
                  <a:pt x="437650" y="46842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4596" y="577052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30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99630" y="4318703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2" y="0"/>
                </a:moveTo>
                <a:lnTo>
                  <a:pt x="254806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3"/>
                </a:lnTo>
                <a:lnTo>
                  <a:pt x="80896" y="78072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6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8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1"/>
                </a:lnTo>
                <a:lnTo>
                  <a:pt x="254806" y="537818"/>
                </a:lnTo>
                <a:lnTo>
                  <a:pt x="302472" y="537818"/>
                </a:lnTo>
                <a:lnTo>
                  <a:pt x="349579" y="530011"/>
                </a:lnTo>
                <a:lnTo>
                  <a:pt x="395011" y="514396"/>
                </a:lnTo>
                <a:lnTo>
                  <a:pt x="437651" y="490975"/>
                </a:lnTo>
                <a:lnTo>
                  <a:pt x="476381" y="459746"/>
                </a:lnTo>
                <a:lnTo>
                  <a:pt x="508740" y="422368"/>
                </a:lnTo>
                <a:lnTo>
                  <a:pt x="533009" y="381218"/>
                </a:lnTo>
                <a:lnTo>
                  <a:pt x="549188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8" y="200446"/>
                </a:lnTo>
                <a:lnTo>
                  <a:pt x="533009" y="156600"/>
                </a:lnTo>
                <a:lnTo>
                  <a:pt x="508740" y="115449"/>
                </a:lnTo>
                <a:lnTo>
                  <a:pt x="476381" y="78072"/>
                </a:lnTo>
                <a:lnTo>
                  <a:pt x="437651" y="46843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99630" y="4318704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7800" y="4839591"/>
            <a:ext cx="954405" cy="885190"/>
          </a:xfrm>
          <a:custGeom>
            <a:avLst/>
            <a:gdLst/>
            <a:ahLst/>
            <a:cxnLst/>
            <a:rect l="l" t="t" r="r" b="b"/>
            <a:pathLst>
              <a:path w="954405" h="885189">
                <a:moveTo>
                  <a:pt x="477108" y="0"/>
                </a:moveTo>
                <a:lnTo>
                  <a:pt x="431376" y="2025"/>
                </a:lnTo>
                <a:lnTo>
                  <a:pt x="385983" y="8101"/>
                </a:lnTo>
                <a:lnTo>
                  <a:pt x="341268" y="18228"/>
                </a:lnTo>
                <a:lnTo>
                  <a:pt x="297571" y="32405"/>
                </a:lnTo>
                <a:lnTo>
                  <a:pt x="255231" y="50633"/>
                </a:lnTo>
                <a:lnTo>
                  <a:pt x="214586" y="72912"/>
                </a:lnTo>
                <a:lnTo>
                  <a:pt x="175976" y="99241"/>
                </a:lnTo>
                <a:lnTo>
                  <a:pt x="139741" y="129621"/>
                </a:lnTo>
                <a:lnTo>
                  <a:pt x="106989" y="163233"/>
                </a:lnTo>
                <a:lnTo>
                  <a:pt x="78604" y="199046"/>
                </a:lnTo>
                <a:lnTo>
                  <a:pt x="54586" y="236748"/>
                </a:lnTo>
                <a:lnTo>
                  <a:pt x="34935" y="276022"/>
                </a:lnTo>
                <a:lnTo>
                  <a:pt x="19651" y="316554"/>
                </a:lnTo>
                <a:lnTo>
                  <a:pt x="8733" y="358031"/>
                </a:lnTo>
                <a:lnTo>
                  <a:pt x="2183" y="400136"/>
                </a:lnTo>
                <a:lnTo>
                  <a:pt x="0" y="442556"/>
                </a:lnTo>
                <a:lnTo>
                  <a:pt x="2183" y="484977"/>
                </a:lnTo>
                <a:lnTo>
                  <a:pt x="8733" y="527082"/>
                </a:lnTo>
                <a:lnTo>
                  <a:pt x="19651" y="568559"/>
                </a:lnTo>
                <a:lnTo>
                  <a:pt x="34935" y="609091"/>
                </a:lnTo>
                <a:lnTo>
                  <a:pt x="54586" y="648365"/>
                </a:lnTo>
                <a:lnTo>
                  <a:pt x="78604" y="686067"/>
                </a:lnTo>
                <a:lnTo>
                  <a:pt x="106989" y="721880"/>
                </a:lnTo>
                <a:lnTo>
                  <a:pt x="139741" y="755492"/>
                </a:lnTo>
                <a:lnTo>
                  <a:pt x="175976" y="785872"/>
                </a:lnTo>
                <a:lnTo>
                  <a:pt x="214586" y="812201"/>
                </a:lnTo>
                <a:lnTo>
                  <a:pt x="255231" y="834480"/>
                </a:lnTo>
                <a:lnTo>
                  <a:pt x="297571" y="852708"/>
                </a:lnTo>
                <a:lnTo>
                  <a:pt x="341268" y="866886"/>
                </a:lnTo>
                <a:lnTo>
                  <a:pt x="385983" y="877012"/>
                </a:lnTo>
                <a:lnTo>
                  <a:pt x="431376" y="883088"/>
                </a:lnTo>
                <a:lnTo>
                  <a:pt x="477108" y="885114"/>
                </a:lnTo>
                <a:lnTo>
                  <a:pt x="522840" y="883088"/>
                </a:lnTo>
                <a:lnTo>
                  <a:pt x="568233" y="877012"/>
                </a:lnTo>
                <a:lnTo>
                  <a:pt x="612947" y="866886"/>
                </a:lnTo>
                <a:lnTo>
                  <a:pt x="656644" y="852708"/>
                </a:lnTo>
                <a:lnTo>
                  <a:pt x="698984" y="834480"/>
                </a:lnTo>
                <a:lnTo>
                  <a:pt x="739629" y="812201"/>
                </a:lnTo>
                <a:lnTo>
                  <a:pt x="778239" y="785872"/>
                </a:lnTo>
                <a:lnTo>
                  <a:pt x="814474" y="755492"/>
                </a:lnTo>
                <a:lnTo>
                  <a:pt x="847226" y="721880"/>
                </a:lnTo>
                <a:lnTo>
                  <a:pt x="875611" y="686067"/>
                </a:lnTo>
                <a:lnTo>
                  <a:pt x="899629" y="648365"/>
                </a:lnTo>
                <a:lnTo>
                  <a:pt x="919280" y="609091"/>
                </a:lnTo>
                <a:lnTo>
                  <a:pt x="934564" y="568559"/>
                </a:lnTo>
                <a:lnTo>
                  <a:pt x="945481" y="527082"/>
                </a:lnTo>
                <a:lnTo>
                  <a:pt x="952032" y="484977"/>
                </a:lnTo>
                <a:lnTo>
                  <a:pt x="954215" y="442556"/>
                </a:lnTo>
                <a:lnTo>
                  <a:pt x="952032" y="400136"/>
                </a:lnTo>
                <a:lnTo>
                  <a:pt x="945481" y="358031"/>
                </a:lnTo>
                <a:lnTo>
                  <a:pt x="934564" y="316554"/>
                </a:lnTo>
                <a:lnTo>
                  <a:pt x="919280" y="276022"/>
                </a:lnTo>
                <a:lnTo>
                  <a:pt x="899629" y="236748"/>
                </a:lnTo>
                <a:lnTo>
                  <a:pt x="875611" y="199046"/>
                </a:lnTo>
                <a:lnTo>
                  <a:pt x="847226" y="163233"/>
                </a:lnTo>
                <a:lnTo>
                  <a:pt x="814474" y="129621"/>
                </a:lnTo>
                <a:lnTo>
                  <a:pt x="778239" y="99241"/>
                </a:lnTo>
                <a:lnTo>
                  <a:pt x="739629" y="72912"/>
                </a:lnTo>
                <a:lnTo>
                  <a:pt x="698984" y="50633"/>
                </a:lnTo>
                <a:lnTo>
                  <a:pt x="656644" y="32405"/>
                </a:lnTo>
                <a:lnTo>
                  <a:pt x="612947" y="18228"/>
                </a:lnTo>
                <a:lnTo>
                  <a:pt x="568233" y="8101"/>
                </a:lnTo>
                <a:lnTo>
                  <a:pt x="522840" y="2025"/>
                </a:lnTo>
                <a:lnTo>
                  <a:pt x="47710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7801" y="4839591"/>
            <a:ext cx="954405" cy="885190"/>
          </a:xfrm>
          <a:custGeom>
            <a:avLst/>
            <a:gdLst/>
            <a:ahLst/>
            <a:cxnLst/>
            <a:rect l="l" t="t" r="r" b="b"/>
            <a:pathLst>
              <a:path w="954405" h="885189">
                <a:moveTo>
                  <a:pt x="814474" y="129621"/>
                </a:moveTo>
                <a:lnTo>
                  <a:pt x="847226" y="163233"/>
                </a:lnTo>
                <a:lnTo>
                  <a:pt x="875611" y="199046"/>
                </a:lnTo>
                <a:lnTo>
                  <a:pt x="899629" y="236748"/>
                </a:lnTo>
                <a:lnTo>
                  <a:pt x="919280" y="276022"/>
                </a:lnTo>
                <a:lnTo>
                  <a:pt x="934564" y="316554"/>
                </a:lnTo>
                <a:lnTo>
                  <a:pt x="945482" y="358031"/>
                </a:lnTo>
                <a:lnTo>
                  <a:pt x="952032" y="400136"/>
                </a:lnTo>
                <a:lnTo>
                  <a:pt x="954216" y="442557"/>
                </a:lnTo>
                <a:lnTo>
                  <a:pt x="952032" y="484977"/>
                </a:lnTo>
                <a:lnTo>
                  <a:pt x="945482" y="527082"/>
                </a:lnTo>
                <a:lnTo>
                  <a:pt x="934564" y="568559"/>
                </a:lnTo>
                <a:lnTo>
                  <a:pt x="919280" y="609091"/>
                </a:lnTo>
                <a:lnTo>
                  <a:pt x="899629" y="648365"/>
                </a:lnTo>
                <a:lnTo>
                  <a:pt x="875611" y="686066"/>
                </a:lnTo>
                <a:lnTo>
                  <a:pt x="847226" y="721880"/>
                </a:lnTo>
                <a:lnTo>
                  <a:pt x="814474" y="755492"/>
                </a:lnTo>
                <a:lnTo>
                  <a:pt x="778238" y="785872"/>
                </a:lnTo>
                <a:lnTo>
                  <a:pt x="739629" y="812201"/>
                </a:lnTo>
                <a:lnTo>
                  <a:pt x="698984" y="834480"/>
                </a:lnTo>
                <a:lnTo>
                  <a:pt x="656644" y="852708"/>
                </a:lnTo>
                <a:lnTo>
                  <a:pt x="612947" y="866885"/>
                </a:lnTo>
                <a:lnTo>
                  <a:pt x="568232" y="877012"/>
                </a:lnTo>
                <a:lnTo>
                  <a:pt x="522839" y="883088"/>
                </a:lnTo>
                <a:lnTo>
                  <a:pt x="477108" y="885114"/>
                </a:lnTo>
                <a:lnTo>
                  <a:pt x="431376" y="883088"/>
                </a:lnTo>
                <a:lnTo>
                  <a:pt x="385983" y="877012"/>
                </a:lnTo>
                <a:lnTo>
                  <a:pt x="341268" y="866885"/>
                </a:lnTo>
                <a:lnTo>
                  <a:pt x="297571" y="852708"/>
                </a:lnTo>
                <a:lnTo>
                  <a:pt x="255231" y="834480"/>
                </a:lnTo>
                <a:lnTo>
                  <a:pt x="214586" y="812201"/>
                </a:lnTo>
                <a:lnTo>
                  <a:pt x="175977" y="785872"/>
                </a:lnTo>
                <a:lnTo>
                  <a:pt x="139741" y="755492"/>
                </a:lnTo>
                <a:lnTo>
                  <a:pt x="106989" y="721880"/>
                </a:lnTo>
                <a:lnTo>
                  <a:pt x="78604" y="686066"/>
                </a:lnTo>
                <a:lnTo>
                  <a:pt x="54586" y="648365"/>
                </a:lnTo>
                <a:lnTo>
                  <a:pt x="34935" y="609091"/>
                </a:lnTo>
                <a:lnTo>
                  <a:pt x="19651" y="568559"/>
                </a:lnTo>
                <a:lnTo>
                  <a:pt x="8733" y="527082"/>
                </a:lnTo>
                <a:lnTo>
                  <a:pt x="2183" y="484977"/>
                </a:lnTo>
                <a:lnTo>
                  <a:pt x="0" y="442557"/>
                </a:lnTo>
                <a:lnTo>
                  <a:pt x="2183" y="400136"/>
                </a:lnTo>
                <a:lnTo>
                  <a:pt x="8733" y="358031"/>
                </a:lnTo>
                <a:lnTo>
                  <a:pt x="19651" y="316554"/>
                </a:lnTo>
                <a:lnTo>
                  <a:pt x="34935" y="276022"/>
                </a:lnTo>
                <a:lnTo>
                  <a:pt x="54586" y="236748"/>
                </a:lnTo>
                <a:lnTo>
                  <a:pt x="78604" y="199046"/>
                </a:lnTo>
                <a:lnTo>
                  <a:pt x="106989" y="163233"/>
                </a:lnTo>
                <a:lnTo>
                  <a:pt x="139741" y="129621"/>
                </a:lnTo>
                <a:lnTo>
                  <a:pt x="175977" y="99241"/>
                </a:lnTo>
                <a:lnTo>
                  <a:pt x="214586" y="72912"/>
                </a:lnTo>
                <a:lnTo>
                  <a:pt x="255231" y="50633"/>
                </a:lnTo>
                <a:lnTo>
                  <a:pt x="297571" y="32405"/>
                </a:lnTo>
                <a:lnTo>
                  <a:pt x="341268" y="18228"/>
                </a:lnTo>
                <a:lnTo>
                  <a:pt x="385983" y="8101"/>
                </a:lnTo>
                <a:lnTo>
                  <a:pt x="431376" y="2025"/>
                </a:lnTo>
                <a:lnTo>
                  <a:pt x="477108" y="0"/>
                </a:lnTo>
                <a:lnTo>
                  <a:pt x="522839" y="2025"/>
                </a:lnTo>
                <a:lnTo>
                  <a:pt x="568232" y="8101"/>
                </a:lnTo>
                <a:lnTo>
                  <a:pt x="612947" y="18228"/>
                </a:lnTo>
                <a:lnTo>
                  <a:pt x="656644" y="32405"/>
                </a:lnTo>
                <a:lnTo>
                  <a:pt x="698984" y="50633"/>
                </a:lnTo>
                <a:lnTo>
                  <a:pt x="739629" y="72912"/>
                </a:lnTo>
                <a:lnTo>
                  <a:pt x="778238" y="99241"/>
                </a:lnTo>
                <a:lnTo>
                  <a:pt x="814474" y="129621"/>
                </a:lnTo>
                <a:close/>
              </a:path>
            </a:pathLst>
          </a:custGeom>
          <a:ln w="25399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59301" y="4590819"/>
            <a:ext cx="1250950" cy="507365"/>
          </a:xfrm>
          <a:custGeom>
            <a:avLst/>
            <a:gdLst/>
            <a:ahLst/>
            <a:cxnLst/>
            <a:rect l="l" t="t" r="r" b="b"/>
            <a:pathLst>
              <a:path w="1250950" h="507364">
                <a:moveTo>
                  <a:pt x="0" y="507267"/>
                </a:moveTo>
                <a:lnTo>
                  <a:pt x="1246239" y="1793"/>
                </a:lnTo>
                <a:lnTo>
                  <a:pt x="125066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4382" y="4567411"/>
            <a:ext cx="77763" cy="68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13366" y="534669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1" y="0"/>
                </a:moveTo>
                <a:lnTo>
                  <a:pt x="254805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2"/>
                </a:lnTo>
                <a:lnTo>
                  <a:pt x="80896" y="78071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5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7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0"/>
                </a:lnTo>
                <a:lnTo>
                  <a:pt x="254805" y="537817"/>
                </a:lnTo>
                <a:lnTo>
                  <a:pt x="302471" y="537817"/>
                </a:lnTo>
                <a:lnTo>
                  <a:pt x="349578" y="530010"/>
                </a:lnTo>
                <a:lnTo>
                  <a:pt x="395010" y="514396"/>
                </a:lnTo>
                <a:lnTo>
                  <a:pt x="437650" y="490975"/>
                </a:lnTo>
                <a:lnTo>
                  <a:pt x="476380" y="459746"/>
                </a:lnTo>
                <a:lnTo>
                  <a:pt x="508738" y="422368"/>
                </a:lnTo>
                <a:lnTo>
                  <a:pt x="533007" y="381217"/>
                </a:lnTo>
                <a:lnTo>
                  <a:pt x="549187" y="337372"/>
                </a:lnTo>
                <a:lnTo>
                  <a:pt x="557276" y="291909"/>
                </a:lnTo>
                <a:lnTo>
                  <a:pt x="557276" y="245908"/>
                </a:lnTo>
                <a:lnTo>
                  <a:pt x="549187" y="200445"/>
                </a:lnTo>
                <a:lnTo>
                  <a:pt x="533007" y="156600"/>
                </a:lnTo>
                <a:lnTo>
                  <a:pt x="508738" y="115449"/>
                </a:lnTo>
                <a:lnTo>
                  <a:pt x="476380" y="78071"/>
                </a:lnTo>
                <a:lnTo>
                  <a:pt x="437650" y="46842"/>
                </a:lnTo>
                <a:lnTo>
                  <a:pt x="395010" y="23421"/>
                </a:lnTo>
                <a:lnTo>
                  <a:pt x="349578" y="7807"/>
                </a:lnTo>
                <a:lnTo>
                  <a:pt x="30247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13366" y="534669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38500" y="5105400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Fish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99346" y="5085015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5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46565" y="5436323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2"/>
                </a:lnTo>
                <a:lnTo>
                  <a:pt x="0" y="24487"/>
                </a:lnTo>
                <a:lnTo>
                  <a:pt x="2329" y="33702"/>
                </a:lnTo>
                <a:lnTo>
                  <a:pt x="9316" y="41802"/>
                </a:lnTo>
                <a:lnTo>
                  <a:pt x="19837" y="47181"/>
                </a:lnTo>
                <a:lnTo>
                  <a:pt x="31806" y="48975"/>
                </a:lnTo>
                <a:lnTo>
                  <a:pt x="43775" y="47181"/>
                </a:lnTo>
                <a:lnTo>
                  <a:pt x="54297" y="41802"/>
                </a:lnTo>
                <a:lnTo>
                  <a:pt x="61284" y="33702"/>
                </a:lnTo>
                <a:lnTo>
                  <a:pt x="63613" y="24487"/>
                </a:lnTo>
                <a:lnTo>
                  <a:pt x="61284" y="15272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38487" y="4541861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8" y="47183"/>
                </a:lnTo>
                <a:lnTo>
                  <a:pt x="31807" y="48976"/>
                </a:lnTo>
                <a:lnTo>
                  <a:pt x="43776" y="47183"/>
                </a:lnTo>
                <a:lnTo>
                  <a:pt x="54298" y="41803"/>
                </a:lnTo>
                <a:lnTo>
                  <a:pt x="61285" y="33703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4776" y="5660209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7"/>
                </a:lnTo>
                <a:lnTo>
                  <a:pt x="2329" y="33702"/>
                </a:lnTo>
                <a:lnTo>
                  <a:pt x="9316" y="41803"/>
                </a:lnTo>
                <a:lnTo>
                  <a:pt x="19837" y="47182"/>
                </a:lnTo>
                <a:lnTo>
                  <a:pt x="31806" y="48975"/>
                </a:lnTo>
                <a:lnTo>
                  <a:pt x="43775" y="47182"/>
                </a:lnTo>
                <a:lnTo>
                  <a:pt x="54297" y="41803"/>
                </a:lnTo>
                <a:lnTo>
                  <a:pt x="61284" y="33702"/>
                </a:lnTo>
                <a:lnTo>
                  <a:pt x="63613" y="24487"/>
                </a:lnTo>
                <a:lnTo>
                  <a:pt x="61284" y="15273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66663" y="5133991"/>
            <a:ext cx="868680" cy="509270"/>
          </a:xfrm>
          <a:custGeom>
            <a:avLst/>
            <a:gdLst/>
            <a:ahLst/>
            <a:cxnLst/>
            <a:rect l="l" t="t" r="r" b="b"/>
            <a:pathLst>
              <a:path w="868679" h="509270">
                <a:moveTo>
                  <a:pt x="0" y="0"/>
                </a:moveTo>
                <a:lnTo>
                  <a:pt x="864038" y="506254"/>
                </a:lnTo>
                <a:lnTo>
                  <a:pt x="868147" y="50866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7994" y="5595072"/>
            <a:ext cx="76781" cy="65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6800" y="5448300"/>
            <a:ext cx="339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Beef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64254" y="5898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18853" y="5500637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5" y="7172"/>
                </a:lnTo>
                <a:lnTo>
                  <a:pt x="2328" y="15273"/>
                </a:lnTo>
                <a:lnTo>
                  <a:pt x="0" y="24488"/>
                </a:lnTo>
                <a:lnTo>
                  <a:pt x="2328" y="33703"/>
                </a:lnTo>
                <a:lnTo>
                  <a:pt x="9315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67076" y="4632397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5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05114" y="4685586"/>
            <a:ext cx="1536065" cy="762000"/>
          </a:xfrm>
          <a:custGeom>
            <a:avLst/>
            <a:gdLst/>
            <a:ahLst/>
            <a:cxnLst/>
            <a:rect l="l" t="t" r="r" b="b"/>
            <a:pathLst>
              <a:path w="1536064" h="762000">
                <a:moveTo>
                  <a:pt x="0" y="761957"/>
                </a:moveTo>
                <a:lnTo>
                  <a:pt x="1531639" y="2122"/>
                </a:lnTo>
                <a:lnTo>
                  <a:pt x="153591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94697" y="4665272"/>
            <a:ext cx="77443" cy="67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10110" y="5462414"/>
            <a:ext cx="1174750" cy="59690"/>
          </a:xfrm>
          <a:custGeom>
            <a:avLst/>
            <a:gdLst/>
            <a:ahLst/>
            <a:cxnLst/>
            <a:rect l="l" t="t" r="r" b="b"/>
            <a:pathLst>
              <a:path w="1174750" h="59689">
                <a:moveTo>
                  <a:pt x="0" y="0"/>
                </a:moveTo>
                <a:lnTo>
                  <a:pt x="1169368" y="59111"/>
                </a:lnTo>
                <a:lnTo>
                  <a:pt x="1174125" y="59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45036" y="5483526"/>
            <a:ext cx="73884" cy="7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10000" y="4025900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Rice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55800" y="4610100"/>
            <a:ext cx="372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Nigiri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38200" y="3873500"/>
            <a:ext cx="22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64254" y="6025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37255" y="6025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7" y="47182"/>
                </a:lnTo>
                <a:lnTo>
                  <a:pt x="31806" y="48976"/>
                </a:lnTo>
                <a:lnTo>
                  <a:pt x="43775" y="47182"/>
                </a:lnTo>
                <a:lnTo>
                  <a:pt x="54298" y="41803"/>
                </a:lnTo>
                <a:lnTo>
                  <a:pt x="61284" y="33702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8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777254" y="5644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04254" y="43876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8" y="47183"/>
                </a:lnTo>
                <a:lnTo>
                  <a:pt x="31807" y="48976"/>
                </a:lnTo>
                <a:lnTo>
                  <a:pt x="43776" y="47183"/>
                </a:lnTo>
                <a:lnTo>
                  <a:pt x="54298" y="41803"/>
                </a:lnTo>
                <a:lnTo>
                  <a:pt x="61285" y="33703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74567" y="3717032"/>
            <a:ext cx="3960495" cy="2736850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60" y="0"/>
                </a:lnTo>
                <a:lnTo>
                  <a:pt x="409431" y="2354"/>
                </a:lnTo>
                <a:lnTo>
                  <a:pt x="364148" y="9265"/>
                </a:lnTo>
                <a:lnTo>
                  <a:pt x="320442" y="20503"/>
                </a:lnTo>
                <a:lnTo>
                  <a:pt x="278541" y="35839"/>
                </a:lnTo>
                <a:lnTo>
                  <a:pt x="238675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7" y="133576"/>
                </a:lnTo>
                <a:lnTo>
                  <a:pt x="104142" y="165963"/>
                </a:lnTo>
                <a:lnTo>
                  <a:pt x="77888" y="201072"/>
                </a:lnTo>
                <a:lnTo>
                  <a:pt x="55044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4" y="2497629"/>
                </a:lnTo>
                <a:lnTo>
                  <a:pt x="77888" y="2535231"/>
                </a:lnTo>
                <a:lnTo>
                  <a:pt x="104142" y="2570340"/>
                </a:lnTo>
                <a:lnTo>
                  <a:pt x="133577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5" y="2681259"/>
                </a:lnTo>
                <a:lnTo>
                  <a:pt x="278541" y="2700464"/>
                </a:lnTo>
                <a:lnTo>
                  <a:pt x="320442" y="2715800"/>
                </a:lnTo>
                <a:lnTo>
                  <a:pt x="364148" y="2727038"/>
                </a:lnTo>
                <a:lnTo>
                  <a:pt x="409431" y="2733949"/>
                </a:lnTo>
                <a:lnTo>
                  <a:pt x="456060" y="2736303"/>
                </a:lnTo>
                <a:lnTo>
                  <a:pt x="3504380" y="2736303"/>
                </a:lnTo>
                <a:lnTo>
                  <a:pt x="3551010" y="2733949"/>
                </a:lnTo>
                <a:lnTo>
                  <a:pt x="3596292" y="2727038"/>
                </a:lnTo>
                <a:lnTo>
                  <a:pt x="3639999" y="2715800"/>
                </a:lnTo>
                <a:lnTo>
                  <a:pt x="3681900" y="2700464"/>
                </a:lnTo>
                <a:lnTo>
                  <a:pt x="3721766" y="2681259"/>
                </a:lnTo>
                <a:lnTo>
                  <a:pt x="3759368" y="2658415"/>
                </a:lnTo>
                <a:lnTo>
                  <a:pt x="3794477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6" y="2497629"/>
                </a:lnTo>
                <a:lnTo>
                  <a:pt x="3924601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40" y="2280243"/>
                </a:lnTo>
                <a:lnTo>
                  <a:pt x="3960440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1" y="278540"/>
                </a:lnTo>
                <a:lnTo>
                  <a:pt x="3905396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7" y="104141"/>
                </a:lnTo>
                <a:lnTo>
                  <a:pt x="3759368" y="77887"/>
                </a:lnTo>
                <a:lnTo>
                  <a:pt x="3721766" y="55043"/>
                </a:lnTo>
                <a:lnTo>
                  <a:pt x="3681900" y="35839"/>
                </a:lnTo>
                <a:lnTo>
                  <a:pt x="3639999" y="20503"/>
                </a:lnTo>
                <a:lnTo>
                  <a:pt x="3596292" y="9265"/>
                </a:lnTo>
                <a:lnTo>
                  <a:pt x="3551010" y="2354"/>
                </a:lnTo>
                <a:lnTo>
                  <a:pt x="350438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874567" y="3717032"/>
            <a:ext cx="3960495" cy="2736850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456059" y="0"/>
                </a:moveTo>
                <a:lnTo>
                  <a:pt x="3504380" y="0"/>
                </a:lnTo>
                <a:lnTo>
                  <a:pt x="3551010" y="2354"/>
                </a:lnTo>
                <a:lnTo>
                  <a:pt x="3596292" y="9265"/>
                </a:lnTo>
                <a:lnTo>
                  <a:pt x="3639998" y="20503"/>
                </a:lnTo>
                <a:lnTo>
                  <a:pt x="3681899" y="35839"/>
                </a:lnTo>
                <a:lnTo>
                  <a:pt x="3721765" y="55043"/>
                </a:lnTo>
                <a:lnTo>
                  <a:pt x="3759367" y="77887"/>
                </a:lnTo>
                <a:lnTo>
                  <a:pt x="3794476" y="104141"/>
                </a:lnTo>
                <a:lnTo>
                  <a:pt x="3826863" y="133576"/>
                </a:lnTo>
                <a:lnTo>
                  <a:pt x="3856298" y="165963"/>
                </a:lnTo>
                <a:lnTo>
                  <a:pt x="3882552" y="201072"/>
                </a:lnTo>
                <a:lnTo>
                  <a:pt x="3905396" y="238674"/>
                </a:lnTo>
                <a:lnTo>
                  <a:pt x="3924600" y="278540"/>
                </a:lnTo>
                <a:lnTo>
                  <a:pt x="3939936" y="320441"/>
                </a:lnTo>
                <a:lnTo>
                  <a:pt x="3951174" y="364147"/>
                </a:lnTo>
                <a:lnTo>
                  <a:pt x="3958085" y="409430"/>
                </a:lnTo>
                <a:lnTo>
                  <a:pt x="3960440" y="456059"/>
                </a:lnTo>
                <a:lnTo>
                  <a:pt x="3960440" y="2280244"/>
                </a:lnTo>
                <a:lnTo>
                  <a:pt x="3958085" y="2326873"/>
                </a:lnTo>
                <a:lnTo>
                  <a:pt x="3951174" y="2372156"/>
                </a:lnTo>
                <a:lnTo>
                  <a:pt x="3939936" y="2415862"/>
                </a:lnTo>
                <a:lnTo>
                  <a:pt x="3924600" y="2457763"/>
                </a:lnTo>
                <a:lnTo>
                  <a:pt x="3905396" y="2497629"/>
                </a:lnTo>
                <a:lnTo>
                  <a:pt x="3882552" y="2535231"/>
                </a:lnTo>
                <a:lnTo>
                  <a:pt x="3856298" y="2570340"/>
                </a:lnTo>
                <a:lnTo>
                  <a:pt x="3826863" y="2602726"/>
                </a:lnTo>
                <a:lnTo>
                  <a:pt x="3794476" y="2632161"/>
                </a:lnTo>
                <a:lnTo>
                  <a:pt x="3759367" y="2658415"/>
                </a:lnTo>
                <a:lnTo>
                  <a:pt x="3721765" y="2681259"/>
                </a:lnTo>
                <a:lnTo>
                  <a:pt x="3681899" y="2700464"/>
                </a:lnTo>
                <a:lnTo>
                  <a:pt x="3639998" y="2715800"/>
                </a:lnTo>
                <a:lnTo>
                  <a:pt x="3596292" y="2727038"/>
                </a:lnTo>
                <a:lnTo>
                  <a:pt x="3551010" y="2733949"/>
                </a:lnTo>
                <a:lnTo>
                  <a:pt x="3504380" y="2736303"/>
                </a:lnTo>
                <a:lnTo>
                  <a:pt x="456059" y="2736303"/>
                </a:lnTo>
                <a:lnTo>
                  <a:pt x="409430" y="2733949"/>
                </a:lnTo>
                <a:lnTo>
                  <a:pt x="364147" y="2727038"/>
                </a:lnTo>
                <a:lnTo>
                  <a:pt x="320441" y="2715800"/>
                </a:lnTo>
                <a:lnTo>
                  <a:pt x="278540" y="2700464"/>
                </a:lnTo>
                <a:lnTo>
                  <a:pt x="238674" y="2681259"/>
                </a:lnTo>
                <a:lnTo>
                  <a:pt x="201072" y="2658415"/>
                </a:lnTo>
                <a:lnTo>
                  <a:pt x="165963" y="2632161"/>
                </a:lnTo>
                <a:lnTo>
                  <a:pt x="133576" y="2602726"/>
                </a:lnTo>
                <a:lnTo>
                  <a:pt x="104141" y="2570340"/>
                </a:lnTo>
                <a:lnTo>
                  <a:pt x="77887" y="2535231"/>
                </a:lnTo>
                <a:lnTo>
                  <a:pt x="55043" y="2497629"/>
                </a:lnTo>
                <a:lnTo>
                  <a:pt x="35839" y="2457763"/>
                </a:lnTo>
                <a:lnTo>
                  <a:pt x="20503" y="2415862"/>
                </a:lnTo>
                <a:lnTo>
                  <a:pt x="9265" y="2372156"/>
                </a:lnTo>
                <a:lnTo>
                  <a:pt x="2354" y="2326873"/>
                </a:lnTo>
                <a:lnTo>
                  <a:pt x="0" y="2280244"/>
                </a:lnTo>
                <a:lnTo>
                  <a:pt x="0" y="456059"/>
                </a:lnTo>
                <a:lnTo>
                  <a:pt x="2354" y="409430"/>
                </a:lnTo>
                <a:lnTo>
                  <a:pt x="9265" y="364147"/>
                </a:lnTo>
                <a:lnTo>
                  <a:pt x="20503" y="320441"/>
                </a:lnTo>
                <a:lnTo>
                  <a:pt x="35839" y="278540"/>
                </a:lnTo>
                <a:lnTo>
                  <a:pt x="55043" y="238674"/>
                </a:lnTo>
                <a:lnTo>
                  <a:pt x="77887" y="201072"/>
                </a:lnTo>
                <a:lnTo>
                  <a:pt x="104141" y="165963"/>
                </a:lnTo>
                <a:lnTo>
                  <a:pt x="133576" y="133576"/>
                </a:lnTo>
                <a:lnTo>
                  <a:pt x="165963" y="104141"/>
                </a:lnTo>
                <a:lnTo>
                  <a:pt x="201072" y="77887"/>
                </a:lnTo>
                <a:lnTo>
                  <a:pt x="238674" y="55043"/>
                </a:lnTo>
                <a:lnTo>
                  <a:pt x="278540" y="35839"/>
                </a:lnTo>
                <a:lnTo>
                  <a:pt x="320441" y="20503"/>
                </a:lnTo>
                <a:lnTo>
                  <a:pt x="364147" y="9265"/>
                </a:lnTo>
                <a:lnTo>
                  <a:pt x="409430" y="2354"/>
                </a:lnTo>
                <a:lnTo>
                  <a:pt x="45605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05595" y="577052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2" y="0"/>
                </a:moveTo>
                <a:lnTo>
                  <a:pt x="254806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7" y="46842"/>
                </a:lnTo>
                <a:lnTo>
                  <a:pt x="80897" y="78071"/>
                </a:lnTo>
                <a:lnTo>
                  <a:pt x="48538" y="115449"/>
                </a:lnTo>
                <a:lnTo>
                  <a:pt x="24269" y="156600"/>
                </a:lnTo>
                <a:lnTo>
                  <a:pt x="8089" y="200445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9" y="381217"/>
                </a:lnTo>
                <a:lnTo>
                  <a:pt x="48538" y="422368"/>
                </a:lnTo>
                <a:lnTo>
                  <a:pt x="80897" y="459746"/>
                </a:lnTo>
                <a:lnTo>
                  <a:pt x="119627" y="490975"/>
                </a:lnTo>
                <a:lnTo>
                  <a:pt x="162266" y="514396"/>
                </a:lnTo>
                <a:lnTo>
                  <a:pt x="207698" y="530011"/>
                </a:lnTo>
                <a:lnTo>
                  <a:pt x="254806" y="537818"/>
                </a:lnTo>
                <a:lnTo>
                  <a:pt x="302472" y="537818"/>
                </a:lnTo>
                <a:lnTo>
                  <a:pt x="349579" y="530011"/>
                </a:lnTo>
                <a:lnTo>
                  <a:pt x="395011" y="514396"/>
                </a:lnTo>
                <a:lnTo>
                  <a:pt x="437651" y="490975"/>
                </a:lnTo>
                <a:lnTo>
                  <a:pt x="476381" y="459746"/>
                </a:lnTo>
                <a:lnTo>
                  <a:pt x="508739" y="422368"/>
                </a:lnTo>
                <a:lnTo>
                  <a:pt x="533008" y="381217"/>
                </a:lnTo>
                <a:lnTo>
                  <a:pt x="549188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8" y="200445"/>
                </a:lnTo>
                <a:lnTo>
                  <a:pt x="533008" y="156600"/>
                </a:lnTo>
                <a:lnTo>
                  <a:pt x="508739" y="115449"/>
                </a:lnTo>
                <a:lnTo>
                  <a:pt x="476381" y="78071"/>
                </a:lnTo>
                <a:lnTo>
                  <a:pt x="437651" y="46842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05595" y="577052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90630" y="4318703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2" y="0"/>
                </a:moveTo>
                <a:lnTo>
                  <a:pt x="254806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3"/>
                </a:lnTo>
                <a:lnTo>
                  <a:pt x="80896" y="78072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6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8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1"/>
                </a:lnTo>
                <a:lnTo>
                  <a:pt x="254806" y="537818"/>
                </a:lnTo>
                <a:lnTo>
                  <a:pt x="302472" y="537818"/>
                </a:lnTo>
                <a:lnTo>
                  <a:pt x="349579" y="530011"/>
                </a:lnTo>
                <a:lnTo>
                  <a:pt x="395011" y="514396"/>
                </a:lnTo>
                <a:lnTo>
                  <a:pt x="437651" y="490975"/>
                </a:lnTo>
                <a:lnTo>
                  <a:pt x="476381" y="459746"/>
                </a:lnTo>
                <a:lnTo>
                  <a:pt x="508740" y="422368"/>
                </a:lnTo>
                <a:lnTo>
                  <a:pt x="533009" y="381218"/>
                </a:lnTo>
                <a:lnTo>
                  <a:pt x="549188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8" y="200446"/>
                </a:lnTo>
                <a:lnTo>
                  <a:pt x="533009" y="156600"/>
                </a:lnTo>
                <a:lnTo>
                  <a:pt x="508740" y="115449"/>
                </a:lnTo>
                <a:lnTo>
                  <a:pt x="476381" y="78072"/>
                </a:lnTo>
                <a:lnTo>
                  <a:pt x="437651" y="46843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890630" y="4318704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58800" y="4839591"/>
            <a:ext cx="954405" cy="885190"/>
          </a:xfrm>
          <a:custGeom>
            <a:avLst/>
            <a:gdLst/>
            <a:ahLst/>
            <a:cxnLst/>
            <a:rect l="l" t="t" r="r" b="b"/>
            <a:pathLst>
              <a:path w="954404" h="885189">
                <a:moveTo>
                  <a:pt x="477107" y="0"/>
                </a:moveTo>
                <a:lnTo>
                  <a:pt x="431375" y="2025"/>
                </a:lnTo>
                <a:lnTo>
                  <a:pt x="385983" y="8101"/>
                </a:lnTo>
                <a:lnTo>
                  <a:pt x="341268" y="18228"/>
                </a:lnTo>
                <a:lnTo>
                  <a:pt x="297571" y="32405"/>
                </a:lnTo>
                <a:lnTo>
                  <a:pt x="255231" y="50633"/>
                </a:lnTo>
                <a:lnTo>
                  <a:pt x="214586" y="72912"/>
                </a:lnTo>
                <a:lnTo>
                  <a:pt x="175976" y="99241"/>
                </a:lnTo>
                <a:lnTo>
                  <a:pt x="139741" y="129621"/>
                </a:lnTo>
                <a:lnTo>
                  <a:pt x="106989" y="163233"/>
                </a:lnTo>
                <a:lnTo>
                  <a:pt x="78604" y="199046"/>
                </a:lnTo>
                <a:lnTo>
                  <a:pt x="54586" y="236748"/>
                </a:lnTo>
                <a:lnTo>
                  <a:pt x="34935" y="276022"/>
                </a:lnTo>
                <a:lnTo>
                  <a:pt x="19651" y="316554"/>
                </a:lnTo>
                <a:lnTo>
                  <a:pt x="8733" y="358031"/>
                </a:lnTo>
                <a:lnTo>
                  <a:pt x="2183" y="400136"/>
                </a:lnTo>
                <a:lnTo>
                  <a:pt x="0" y="442556"/>
                </a:lnTo>
                <a:lnTo>
                  <a:pt x="2183" y="484977"/>
                </a:lnTo>
                <a:lnTo>
                  <a:pt x="8733" y="527082"/>
                </a:lnTo>
                <a:lnTo>
                  <a:pt x="19651" y="568559"/>
                </a:lnTo>
                <a:lnTo>
                  <a:pt x="34935" y="609091"/>
                </a:lnTo>
                <a:lnTo>
                  <a:pt x="54586" y="648365"/>
                </a:lnTo>
                <a:lnTo>
                  <a:pt x="78604" y="686067"/>
                </a:lnTo>
                <a:lnTo>
                  <a:pt x="106989" y="721880"/>
                </a:lnTo>
                <a:lnTo>
                  <a:pt x="139741" y="755492"/>
                </a:lnTo>
                <a:lnTo>
                  <a:pt x="175976" y="785872"/>
                </a:lnTo>
                <a:lnTo>
                  <a:pt x="214586" y="812201"/>
                </a:lnTo>
                <a:lnTo>
                  <a:pt x="255231" y="834480"/>
                </a:lnTo>
                <a:lnTo>
                  <a:pt x="297571" y="852708"/>
                </a:lnTo>
                <a:lnTo>
                  <a:pt x="341268" y="866886"/>
                </a:lnTo>
                <a:lnTo>
                  <a:pt x="385983" y="877012"/>
                </a:lnTo>
                <a:lnTo>
                  <a:pt x="431375" y="883088"/>
                </a:lnTo>
                <a:lnTo>
                  <a:pt x="477107" y="885114"/>
                </a:lnTo>
                <a:lnTo>
                  <a:pt x="522839" y="883088"/>
                </a:lnTo>
                <a:lnTo>
                  <a:pt x="568232" y="877012"/>
                </a:lnTo>
                <a:lnTo>
                  <a:pt x="612947" y="866886"/>
                </a:lnTo>
                <a:lnTo>
                  <a:pt x="656644" y="852708"/>
                </a:lnTo>
                <a:lnTo>
                  <a:pt x="698984" y="834480"/>
                </a:lnTo>
                <a:lnTo>
                  <a:pt x="739629" y="812201"/>
                </a:lnTo>
                <a:lnTo>
                  <a:pt x="778238" y="785872"/>
                </a:lnTo>
                <a:lnTo>
                  <a:pt x="814474" y="755492"/>
                </a:lnTo>
                <a:lnTo>
                  <a:pt x="847226" y="721880"/>
                </a:lnTo>
                <a:lnTo>
                  <a:pt x="875611" y="686067"/>
                </a:lnTo>
                <a:lnTo>
                  <a:pt x="899629" y="648365"/>
                </a:lnTo>
                <a:lnTo>
                  <a:pt x="919280" y="609091"/>
                </a:lnTo>
                <a:lnTo>
                  <a:pt x="934564" y="568559"/>
                </a:lnTo>
                <a:lnTo>
                  <a:pt x="945481" y="527082"/>
                </a:lnTo>
                <a:lnTo>
                  <a:pt x="952032" y="484977"/>
                </a:lnTo>
                <a:lnTo>
                  <a:pt x="954215" y="442556"/>
                </a:lnTo>
                <a:lnTo>
                  <a:pt x="952032" y="400136"/>
                </a:lnTo>
                <a:lnTo>
                  <a:pt x="945481" y="358031"/>
                </a:lnTo>
                <a:lnTo>
                  <a:pt x="934564" y="316554"/>
                </a:lnTo>
                <a:lnTo>
                  <a:pt x="919280" y="276022"/>
                </a:lnTo>
                <a:lnTo>
                  <a:pt x="899629" y="236748"/>
                </a:lnTo>
                <a:lnTo>
                  <a:pt x="875611" y="199046"/>
                </a:lnTo>
                <a:lnTo>
                  <a:pt x="847226" y="163233"/>
                </a:lnTo>
                <a:lnTo>
                  <a:pt x="814474" y="129621"/>
                </a:lnTo>
                <a:lnTo>
                  <a:pt x="778238" y="99241"/>
                </a:lnTo>
                <a:lnTo>
                  <a:pt x="739629" y="72912"/>
                </a:lnTo>
                <a:lnTo>
                  <a:pt x="698984" y="50633"/>
                </a:lnTo>
                <a:lnTo>
                  <a:pt x="656644" y="32405"/>
                </a:lnTo>
                <a:lnTo>
                  <a:pt x="612947" y="18228"/>
                </a:lnTo>
                <a:lnTo>
                  <a:pt x="568232" y="8101"/>
                </a:lnTo>
                <a:lnTo>
                  <a:pt x="522839" y="2025"/>
                </a:lnTo>
                <a:lnTo>
                  <a:pt x="47710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58800" y="4839591"/>
            <a:ext cx="954405" cy="885190"/>
          </a:xfrm>
          <a:custGeom>
            <a:avLst/>
            <a:gdLst/>
            <a:ahLst/>
            <a:cxnLst/>
            <a:rect l="l" t="t" r="r" b="b"/>
            <a:pathLst>
              <a:path w="954404" h="885189">
                <a:moveTo>
                  <a:pt x="814474" y="129621"/>
                </a:moveTo>
                <a:lnTo>
                  <a:pt x="847226" y="163233"/>
                </a:lnTo>
                <a:lnTo>
                  <a:pt x="875611" y="199046"/>
                </a:lnTo>
                <a:lnTo>
                  <a:pt x="899629" y="236748"/>
                </a:lnTo>
                <a:lnTo>
                  <a:pt x="919280" y="276022"/>
                </a:lnTo>
                <a:lnTo>
                  <a:pt x="934564" y="316554"/>
                </a:lnTo>
                <a:lnTo>
                  <a:pt x="945482" y="358031"/>
                </a:lnTo>
                <a:lnTo>
                  <a:pt x="952032" y="400136"/>
                </a:lnTo>
                <a:lnTo>
                  <a:pt x="954216" y="442557"/>
                </a:lnTo>
                <a:lnTo>
                  <a:pt x="952032" y="484977"/>
                </a:lnTo>
                <a:lnTo>
                  <a:pt x="945482" y="527082"/>
                </a:lnTo>
                <a:lnTo>
                  <a:pt x="934564" y="568559"/>
                </a:lnTo>
                <a:lnTo>
                  <a:pt x="919280" y="609091"/>
                </a:lnTo>
                <a:lnTo>
                  <a:pt x="899629" y="648365"/>
                </a:lnTo>
                <a:lnTo>
                  <a:pt x="875611" y="686066"/>
                </a:lnTo>
                <a:lnTo>
                  <a:pt x="847226" y="721880"/>
                </a:lnTo>
                <a:lnTo>
                  <a:pt x="814474" y="755492"/>
                </a:lnTo>
                <a:lnTo>
                  <a:pt x="778238" y="785872"/>
                </a:lnTo>
                <a:lnTo>
                  <a:pt x="739629" y="812201"/>
                </a:lnTo>
                <a:lnTo>
                  <a:pt x="698984" y="834480"/>
                </a:lnTo>
                <a:lnTo>
                  <a:pt x="656644" y="852708"/>
                </a:lnTo>
                <a:lnTo>
                  <a:pt x="612947" y="866885"/>
                </a:lnTo>
                <a:lnTo>
                  <a:pt x="568232" y="877012"/>
                </a:lnTo>
                <a:lnTo>
                  <a:pt x="522839" y="883088"/>
                </a:lnTo>
                <a:lnTo>
                  <a:pt x="477108" y="885114"/>
                </a:lnTo>
                <a:lnTo>
                  <a:pt x="431376" y="883088"/>
                </a:lnTo>
                <a:lnTo>
                  <a:pt x="385983" y="877012"/>
                </a:lnTo>
                <a:lnTo>
                  <a:pt x="341268" y="866885"/>
                </a:lnTo>
                <a:lnTo>
                  <a:pt x="297571" y="852708"/>
                </a:lnTo>
                <a:lnTo>
                  <a:pt x="255231" y="834480"/>
                </a:lnTo>
                <a:lnTo>
                  <a:pt x="214586" y="812201"/>
                </a:lnTo>
                <a:lnTo>
                  <a:pt x="175977" y="785872"/>
                </a:lnTo>
                <a:lnTo>
                  <a:pt x="139741" y="755492"/>
                </a:lnTo>
                <a:lnTo>
                  <a:pt x="106989" y="721880"/>
                </a:lnTo>
                <a:lnTo>
                  <a:pt x="78604" y="686066"/>
                </a:lnTo>
                <a:lnTo>
                  <a:pt x="54586" y="648365"/>
                </a:lnTo>
                <a:lnTo>
                  <a:pt x="34935" y="609091"/>
                </a:lnTo>
                <a:lnTo>
                  <a:pt x="19651" y="568559"/>
                </a:lnTo>
                <a:lnTo>
                  <a:pt x="8733" y="527082"/>
                </a:lnTo>
                <a:lnTo>
                  <a:pt x="2183" y="484977"/>
                </a:lnTo>
                <a:lnTo>
                  <a:pt x="0" y="442557"/>
                </a:lnTo>
                <a:lnTo>
                  <a:pt x="2183" y="400136"/>
                </a:lnTo>
                <a:lnTo>
                  <a:pt x="8733" y="358031"/>
                </a:lnTo>
                <a:lnTo>
                  <a:pt x="19651" y="316554"/>
                </a:lnTo>
                <a:lnTo>
                  <a:pt x="34935" y="276022"/>
                </a:lnTo>
                <a:lnTo>
                  <a:pt x="54586" y="236748"/>
                </a:lnTo>
                <a:lnTo>
                  <a:pt x="78604" y="199046"/>
                </a:lnTo>
                <a:lnTo>
                  <a:pt x="106989" y="163233"/>
                </a:lnTo>
                <a:lnTo>
                  <a:pt x="139741" y="129621"/>
                </a:lnTo>
                <a:lnTo>
                  <a:pt x="175977" y="99241"/>
                </a:lnTo>
                <a:lnTo>
                  <a:pt x="214586" y="72912"/>
                </a:lnTo>
                <a:lnTo>
                  <a:pt x="255231" y="50633"/>
                </a:lnTo>
                <a:lnTo>
                  <a:pt x="297571" y="32405"/>
                </a:lnTo>
                <a:lnTo>
                  <a:pt x="341268" y="18228"/>
                </a:lnTo>
                <a:lnTo>
                  <a:pt x="385983" y="8101"/>
                </a:lnTo>
                <a:lnTo>
                  <a:pt x="431376" y="2025"/>
                </a:lnTo>
                <a:lnTo>
                  <a:pt x="477108" y="0"/>
                </a:lnTo>
                <a:lnTo>
                  <a:pt x="522839" y="2025"/>
                </a:lnTo>
                <a:lnTo>
                  <a:pt x="568232" y="8101"/>
                </a:lnTo>
                <a:lnTo>
                  <a:pt x="612947" y="18228"/>
                </a:lnTo>
                <a:lnTo>
                  <a:pt x="656644" y="32405"/>
                </a:lnTo>
                <a:lnTo>
                  <a:pt x="698984" y="50633"/>
                </a:lnTo>
                <a:lnTo>
                  <a:pt x="739629" y="72912"/>
                </a:lnTo>
                <a:lnTo>
                  <a:pt x="778238" y="99241"/>
                </a:lnTo>
                <a:lnTo>
                  <a:pt x="814474" y="129621"/>
                </a:lnTo>
                <a:close/>
              </a:path>
            </a:pathLst>
          </a:custGeom>
          <a:ln w="25399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50301" y="4590819"/>
            <a:ext cx="1250950" cy="507365"/>
          </a:xfrm>
          <a:custGeom>
            <a:avLst/>
            <a:gdLst/>
            <a:ahLst/>
            <a:cxnLst/>
            <a:rect l="l" t="t" r="r" b="b"/>
            <a:pathLst>
              <a:path w="1250950" h="507364">
                <a:moveTo>
                  <a:pt x="0" y="507267"/>
                </a:moveTo>
                <a:lnTo>
                  <a:pt x="1246240" y="1793"/>
                </a:lnTo>
                <a:lnTo>
                  <a:pt x="125066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055384" y="4567411"/>
            <a:ext cx="77763" cy="68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04365" y="534669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2" y="0"/>
                </a:moveTo>
                <a:lnTo>
                  <a:pt x="254806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2"/>
                </a:lnTo>
                <a:lnTo>
                  <a:pt x="80896" y="78071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5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7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0"/>
                </a:lnTo>
                <a:lnTo>
                  <a:pt x="254806" y="537817"/>
                </a:lnTo>
                <a:lnTo>
                  <a:pt x="302472" y="537817"/>
                </a:lnTo>
                <a:lnTo>
                  <a:pt x="349579" y="530010"/>
                </a:lnTo>
                <a:lnTo>
                  <a:pt x="395011" y="514396"/>
                </a:lnTo>
                <a:lnTo>
                  <a:pt x="437651" y="490975"/>
                </a:lnTo>
                <a:lnTo>
                  <a:pt x="476381" y="459746"/>
                </a:lnTo>
                <a:lnTo>
                  <a:pt x="508740" y="422368"/>
                </a:lnTo>
                <a:lnTo>
                  <a:pt x="533009" y="381217"/>
                </a:lnTo>
                <a:lnTo>
                  <a:pt x="549188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8" y="200445"/>
                </a:lnTo>
                <a:lnTo>
                  <a:pt x="533009" y="156600"/>
                </a:lnTo>
                <a:lnTo>
                  <a:pt x="508740" y="115449"/>
                </a:lnTo>
                <a:lnTo>
                  <a:pt x="476381" y="78071"/>
                </a:lnTo>
                <a:lnTo>
                  <a:pt x="437651" y="46842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604365" y="534669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29500" y="5105400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Fish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790345" y="5085015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5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35908" y="5436323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2"/>
                </a:lnTo>
                <a:lnTo>
                  <a:pt x="0" y="24487"/>
                </a:lnTo>
                <a:lnTo>
                  <a:pt x="2329" y="33702"/>
                </a:lnTo>
                <a:lnTo>
                  <a:pt x="9316" y="41802"/>
                </a:lnTo>
                <a:lnTo>
                  <a:pt x="19837" y="47181"/>
                </a:lnTo>
                <a:lnTo>
                  <a:pt x="31806" y="48975"/>
                </a:lnTo>
                <a:lnTo>
                  <a:pt x="43775" y="47181"/>
                </a:lnTo>
                <a:lnTo>
                  <a:pt x="54297" y="41802"/>
                </a:lnTo>
                <a:lnTo>
                  <a:pt x="61284" y="33702"/>
                </a:lnTo>
                <a:lnTo>
                  <a:pt x="63613" y="24487"/>
                </a:lnTo>
                <a:lnTo>
                  <a:pt x="61284" y="15272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129488" y="4541861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5" y="7172"/>
                </a:lnTo>
                <a:lnTo>
                  <a:pt x="2328" y="15273"/>
                </a:lnTo>
                <a:lnTo>
                  <a:pt x="0" y="24488"/>
                </a:lnTo>
                <a:lnTo>
                  <a:pt x="2328" y="33703"/>
                </a:lnTo>
                <a:lnTo>
                  <a:pt x="9315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755776" y="5660209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7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5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3" y="24487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57664" y="5133991"/>
            <a:ext cx="868680" cy="509270"/>
          </a:xfrm>
          <a:custGeom>
            <a:avLst/>
            <a:gdLst/>
            <a:ahLst/>
            <a:cxnLst/>
            <a:rect l="l" t="t" r="r" b="b"/>
            <a:pathLst>
              <a:path w="868679" h="509270">
                <a:moveTo>
                  <a:pt x="0" y="0"/>
                </a:moveTo>
                <a:lnTo>
                  <a:pt x="864038" y="506254"/>
                </a:lnTo>
                <a:lnTo>
                  <a:pt x="868147" y="50866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78994" y="5595072"/>
            <a:ext cx="76781" cy="65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611226" y="5125429"/>
            <a:ext cx="1186815" cy="782320"/>
          </a:xfrm>
          <a:custGeom>
            <a:avLst/>
            <a:gdLst/>
            <a:ahLst/>
            <a:cxnLst/>
            <a:rect l="l" t="t" r="r" b="b"/>
            <a:pathLst>
              <a:path w="1186815" h="782320">
                <a:moveTo>
                  <a:pt x="1186761" y="0"/>
                </a:moveTo>
                <a:lnTo>
                  <a:pt x="0" y="7820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57800" y="5448300"/>
            <a:ext cx="339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Beef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55254" y="5898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908197" y="5500637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5" y="7172"/>
                </a:lnTo>
                <a:lnTo>
                  <a:pt x="2328" y="15273"/>
                </a:lnTo>
                <a:lnTo>
                  <a:pt x="0" y="24488"/>
                </a:lnTo>
                <a:lnTo>
                  <a:pt x="2328" y="33703"/>
                </a:lnTo>
                <a:lnTo>
                  <a:pt x="9315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258075" y="4632397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5" y="7172"/>
                </a:lnTo>
                <a:lnTo>
                  <a:pt x="2328" y="15273"/>
                </a:lnTo>
                <a:lnTo>
                  <a:pt x="0" y="24488"/>
                </a:lnTo>
                <a:lnTo>
                  <a:pt x="2328" y="33703"/>
                </a:lnTo>
                <a:lnTo>
                  <a:pt x="9315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94465" y="4685563"/>
            <a:ext cx="1537970" cy="762000"/>
          </a:xfrm>
          <a:custGeom>
            <a:avLst/>
            <a:gdLst/>
            <a:ahLst/>
            <a:cxnLst/>
            <a:rect l="l" t="t" r="r" b="b"/>
            <a:pathLst>
              <a:path w="1537970" h="762000">
                <a:moveTo>
                  <a:pt x="0" y="761989"/>
                </a:moveTo>
                <a:lnTo>
                  <a:pt x="1533271" y="2120"/>
                </a:lnTo>
                <a:lnTo>
                  <a:pt x="153754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185685" y="4665233"/>
            <a:ext cx="77445" cy="67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699454" y="5462414"/>
            <a:ext cx="1174750" cy="59690"/>
          </a:xfrm>
          <a:custGeom>
            <a:avLst/>
            <a:gdLst/>
            <a:ahLst/>
            <a:cxnLst/>
            <a:rect l="l" t="t" r="r" b="b"/>
            <a:pathLst>
              <a:path w="1174750" h="59689">
                <a:moveTo>
                  <a:pt x="0" y="0"/>
                </a:moveTo>
                <a:lnTo>
                  <a:pt x="1169368" y="59111"/>
                </a:lnTo>
                <a:lnTo>
                  <a:pt x="1174125" y="59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834379" y="5483526"/>
            <a:ext cx="73884" cy="7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070600" y="4610100"/>
            <a:ext cx="372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Nigiri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29200" y="3873500"/>
            <a:ext cx="22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79912" y="3068960"/>
            <a:ext cx="1019175" cy="74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970912" y="3068960"/>
            <a:ext cx="1019175" cy="74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555254" y="6025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28254" y="6025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968254" y="5644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7" y="47182"/>
                </a:lnTo>
                <a:lnTo>
                  <a:pt x="31806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095254" y="43876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8" y="41803"/>
                </a:lnTo>
                <a:lnTo>
                  <a:pt x="61285" y="33703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599858" y="4390957"/>
            <a:ext cx="1344975" cy="813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669326" y="4488981"/>
            <a:ext cx="1144905" cy="610235"/>
          </a:xfrm>
          <a:custGeom>
            <a:avLst/>
            <a:gdLst/>
            <a:ahLst/>
            <a:cxnLst/>
            <a:rect l="l" t="t" r="r" b="b"/>
            <a:pathLst>
              <a:path w="1144904" h="610235">
                <a:moveTo>
                  <a:pt x="0" y="610090"/>
                </a:moveTo>
                <a:lnTo>
                  <a:pt x="1138799" y="2987"/>
                </a:lnTo>
                <a:lnTo>
                  <a:pt x="11444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790201" y="4456122"/>
            <a:ext cx="85725" cy="69850"/>
          </a:xfrm>
          <a:custGeom>
            <a:avLst/>
            <a:gdLst/>
            <a:ahLst/>
            <a:cxnLst/>
            <a:rect l="l" t="t" r="r" b="b"/>
            <a:pathLst>
              <a:path w="85725" h="69850">
                <a:moveTo>
                  <a:pt x="85166" y="0"/>
                </a:moveTo>
                <a:lnTo>
                  <a:pt x="0" y="2226"/>
                </a:lnTo>
                <a:lnTo>
                  <a:pt x="35847" y="69467"/>
                </a:lnTo>
                <a:lnTo>
                  <a:pt x="851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331786" y="6615065"/>
            <a:ext cx="914441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369886" y="6671264"/>
            <a:ext cx="768985" cy="0"/>
          </a:xfrm>
          <a:custGeom>
            <a:avLst/>
            <a:gdLst/>
            <a:ahLst/>
            <a:cxnLst/>
            <a:rect l="l" t="t" r="r" b="b"/>
            <a:pathLst>
              <a:path w="768985">
                <a:moveTo>
                  <a:pt x="0" y="0"/>
                </a:moveTo>
                <a:lnTo>
                  <a:pt x="762041" y="0"/>
                </a:lnTo>
                <a:lnTo>
                  <a:pt x="76839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131928" y="663316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788307" y="4390957"/>
            <a:ext cx="1344975" cy="813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857775" y="4488982"/>
            <a:ext cx="1144905" cy="610235"/>
          </a:xfrm>
          <a:custGeom>
            <a:avLst/>
            <a:gdLst/>
            <a:ahLst/>
            <a:cxnLst/>
            <a:rect l="l" t="t" r="r" b="b"/>
            <a:pathLst>
              <a:path w="1144904" h="610235">
                <a:moveTo>
                  <a:pt x="0" y="610090"/>
                </a:moveTo>
                <a:lnTo>
                  <a:pt x="1138799" y="2987"/>
                </a:lnTo>
                <a:lnTo>
                  <a:pt x="11444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978650" y="4456122"/>
            <a:ext cx="85725" cy="69850"/>
          </a:xfrm>
          <a:custGeom>
            <a:avLst/>
            <a:gdLst/>
            <a:ahLst/>
            <a:cxnLst/>
            <a:rect l="l" t="t" r="r" b="b"/>
            <a:pathLst>
              <a:path w="85725" h="69850">
                <a:moveTo>
                  <a:pt x="85164" y="0"/>
                </a:moveTo>
                <a:lnTo>
                  <a:pt x="0" y="2226"/>
                </a:lnTo>
                <a:lnTo>
                  <a:pt x="35847" y="69467"/>
                </a:lnTo>
                <a:lnTo>
                  <a:pt x="85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98880" y="2537409"/>
            <a:ext cx="319024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1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these interpretations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a model 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above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axiom?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324100" y="6536754"/>
            <a:ext cx="141097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hasIngredient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001000" y="4064000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Rice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9" name="Rectangle 2">
            <a:extLst>
              <a:ext uri="{FF2B5EF4-FFF2-40B4-BE49-F238E27FC236}">
                <a16:creationId xmlns:a16="http://schemas.microsoft.com/office/drawing/2014/main" id="{E52DB536-8459-442F-A03E-DD6669C92706}"/>
              </a:ext>
            </a:extLst>
          </p:cNvPr>
          <p:cNvSpPr txBox="1">
            <a:spLocks/>
          </p:cNvSpPr>
          <p:nvPr/>
        </p:nvSpPr>
        <p:spPr>
          <a:xfrm>
            <a:off x="3199" y="0"/>
            <a:ext cx="7775575" cy="792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Model-Theoretic Semantics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6F6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DD7D35EF-F204-476F-A741-55A56ADA4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3676" y="1077066"/>
            <a:ext cx="3956647" cy="13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3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3567" y="3717032"/>
            <a:ext cx="3960495" cy="2736850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3567" y="3717032"/>
            <a:ext cx="3960495" cy="2736850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456059" y="0"/>
                </a:moveTo>
                <a:lnTo>
                  <a:pt x="3504380" y="0"/>
                </a:lnTo>
                <a:lnTo>
                  <a:pt x="3551010" y="2354"/>
                </a:lnTo>
                <a:lnTo>
                  <a:pt x="3596292" y="9265"/>
                </a:lnTo>
                <a:lnTo>
                  <a:pt x="3639998" y="20503"/>
                </a:lnTo>
                <a:lnTo>
                  <a:pt x="3681899" y="35839"/>
                </a:lnTo>
                <a:lnTo>
                  <a:pt x="3721765" y="55043"/>
                </a:lnTo>
                <a:lnTo>
                  <a:pt x="3759367" y="77887"/>
                </a:lnTo>
                <a:lnTo>
                  <a:pt x="3794476" y="104141"/>
                </a:lnTo>
                <a:lnTo>
                  <a:pt x="3826863" y="133576"/>
                </a:lnTo>
                <a:lnTo>
                  <a:pt x="3856298" y="165963"/>
                </a:lnTo>
                <a:lnTo>
                  <a:pt x="3882552" y="201072"/>
                </a:lnTo>
                <a:lnTo>
                  <a:pt x="3905396" y="238674"/>
                </a:lnTo>
                <a:lnTo>
                  <a:pt x="3924600" y="278540"/>
                </a:lnTo>
                <a:lnTo>
                  <a:pt x="3939936" y="320441"/>
                </a:lnTo>
                <a:lnTo>
                  <a:pt x="3951174" y="364147"/>
                </a:lnTo>
                <a:lnTo>
                  <a:pt x="3958085" y="409430"/>
                </a:lnTo>
                <a:lnTo>
                  <a:pt x="3960440" y="456059"/>
                </a:lnTo>
                <a:lnTo>
                  <a:pt x="3960440" y="2280244"/>
                </a:lnTo>
                <a:lnTo>
                  <a:pt x="3958085" y="2326873"/>
                </a:lnTo>
                <a:lnTo>
                  <a:pt x="3951174" y="2372156"/>
                </a:lnTo>
                <a:lnTo>
                  <a:pt x="3939936" y="2415862"/>
                </a:lnTo>
                <a:lnTo>
                  <a:pt x="3924600" y="2457763"/>
                </a:lnTo>
                <a:lnTo>
                  <a:pt x="3905396" y="2497629"/>
                </a:lnTo>
                <a:lnTo>
                  <a:pt x="3882552" y="2535231"/>
                </a:lnTo>
                <a:lnTo>
                  <a:pt x="3856298" y="2570340"/>
                </a:lnTo>
                <a:lnTo>
                  <a:pt x="3826863" y="2602726"/>
                </a:lnTo>
                <a:lnTo>
                  <a:pt x="3794476" y="2632161"/>
                </a:lnTo>
                <a:lnTo>
                  <a:pt x="3759367" y="2658415"/>
                </a:lnTo>
                <a:lnTo>
                  <a:pt x="3721765" y="2681259"/>
                </a:lnTo>
                <a:lnTo>
                  <a:pt x="3681899" y="2700464"/>
                </a:lnTo>
                <a:lnTo>
                  <a:pt x="3639998" y="2715800"/>
                </a:lnTo>
                <a:lnTo>
                  <a:pt x="3596292" y="2727038"/>
                </a:lnTo>
                <a:lnTo>
                  <a:pt x="3551010" y="2733949"/>
                </a:lnTo>
                <a:lnTo>
                  <a:pt x="3504380" y="2736303"/>
                </a:lnTo>
                <a:lnTo>
                  <a:pt x="456059" y="2736303"/>
                </a:lnTo>
                <a:lnTo>
                  <a:pt x="409430" y="2733949"/>
                </a:lnTo>
                <a:lnTo>
                  <a:pt x="364147" y="2727038"/>
                </a:lnTo>
                <a:lnTo>
                  <a:pt x="320441" y="2715800"/>
                </a:lnTo>
                <a:lnTo>
                  <a:pt x="278540" y="2700464"/>
                </a:lnTo>
                <a:lnTo>
                  <a:pt x="238674" y="2681259"/>
                </a:lnTo>
                <a:lnTo>
                  <a:pt x="201072" y="2658415"/>
                </a:lnTo>
                <a:lnTo>
                  <a:pt x="165963" y="2632161"/>
                </a:lnTo>
                <a:lnTo>
                  <a:pt x="133576" y="2602726"/>
                </a:lnTo>
                <a:lnTo>
                  <a:pt x="104141" y="2570340"/>
                </a:lnTo>
                <a:lnTo>
                  <a:pt x="77887" y="2535231"/>
                </a:lnTo>
                <a:lnTo>
                  <a:pt x="55043" y="2497629"/>
                </a:lnTo>
                <a:lnTo>
                  <a:pt x="35839" y="2457763"/>
                </a:lnTo>
                <a:lnTo>
                  <a:pt x="20503" y="2415862"/>
                </a:lnTo>
                <a:lnTo>
                  <a:pt x="9265" y="2372156"/>
                </a:lnTo>
                <a:lnTo>
                  <a:pt x="2354" y="2326873"/>
                </a:lnTo>
                <a:lnTo>
                  <a:pt x="0" y="2280244"/>
                </a:lnTo>
                <a:lnTo>
                  <a:pt x="0" y="456059"/>
                </a:lnTo>
                <a:lnTo>
                  <a:pt x="2354" y="409430"/>
                </a:lnTo>
                <a:lnTo>
                  <a:pt x="9265" y="364147"/>
                </a:lnTo>
                <a:lnTo>
                  <a:pt x="20503" y="320441"/>
                </a:lnTo>
                <a:lnTo>
                  <a:pt x="35839" y="278540"/>
                </a:lnTo>
                <a:lnTo>
                  <a:pt x="55043" y="238674"/>
                </a:lnTo>
                <a:lnTo>
                  <a:pt x="77887" y="201072"/>
                </a:lnTo>
                <a:lnTo>
                  <a:pt x="104141" y="165963"/>
                </a:lnTo>
                <a:lnTo>
                  <a:pt x="133576" y="133576"/>
                </a:lnTo>
                <a:lnTo>
                  <a:pt x="165963" y="104141"/>
                </a:lnTo>
                <a:lnTo>
                  <a:pt x="201072" y="77887"/>
                </a:lnTo>
                <a:lnTo>
                  <a:pt x="238674" y="55043"/>
                </a:lnTo>
                <a:lnTo>
                  <a:pt x="278540" y="35839"/>
                </a:lnTo>
                <a:lnTo>
                  <a:pt x="320441" y="20503"/>
                </a:lnTo>
                <a:lnTo>
                  <a:pt x="364147" y="9265"/>
                </a:lnTo>
                <a:lnTo>
                  <a:pt x="409430" y="2354"/>
                </a:lnTo>
                <a:lnTo>
                  <a:pt x="45605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4596" y="577052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30" h="537845">
                <a:moveTo>
                  <a:pt x="302471" y="0"/>
                </a:moveTo>
                <a:lnTo>
                  <a:pt x="254805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2"/>
                </a:lnTo>
                <a:lnTo>
                  <a:pt x="80896" y="78071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5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7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1"/>
                </a:lnTo>
                <a:lnTo>
                  <a:pt x="254805" y="537818"/>
                </a:lnTo>
                <a:lnTo>
                  <a:pt x="302471" y="537818"/>
                </a:lnTo>
                <a:lnTo>
                  <a:pt x="349579" y="530011"/>
                </a:lnTo>
                <a:lnTo>
                  <a:pt x="395011" y="514396"/>
                </a:lnTo>
                <a:lnTo>
                  <a:pt x="437650" y="490975"/>
                </a:lnTo>
                <a:lnTo>
                  <a:pt x="476381" y="459746"/>
                </a:lnTo>
                <a:lnTo>
                  <a:pt x="508739" y="422368"/>
                </a:lnTo>
                <a:lnTo>
                  <a:pt x="533008" y="381217"/>
                </a:lnTo>
                <a:lnTo>
                  <a:pt x="549187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7" y="200445"/>
                </a:lnTo>
                <a:lnTo>
                  <a:pt x="533008" y="156600"/>
                </a:lnTo>
                <a:lnTo>
                  <a:pt x="508739" y="115449"/>
                </a:lnTo>
                <a:lnTo>
                  <a:pt x="476381" y="78071"/>
                </a:lnTo>
                <a:lnTo>
                  <a:pt x="437650" y="46842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4596" y="577052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30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99630" y="4318703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2" y="0"/>
                </a:moveTo>
                <a:lnTo>
                  <a:pt x="254806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3"/>
                </a:lnTo>
                <a:lnTo>
                  <a:pt x="80896" y="78072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6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8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1"/>
                </a:lnTo>
                <a:lnTo>
                  <a:pt x="254806" y="537818"/>
                </a:lnTo>
                <a:lnTo>
                  <a:pt x="302472" y="537818"/>
                </a:lnTo>
                <a:lnTo>
                  <a:pt x="349579" y="530011"/>
                </a:lnTo>
                <a:lnTo>
                  <a:pt x="395011" y="514396"/>
                </a:lnTo>
                <a:lnTo>
                  <a:pt x="437651" y="490975"/>
                </a:lnTo>
                <a:lnTo>
                  <a:pt x="476381" y="459746"/>
                </a:lnTo>
                <a:lnTo>
                  <a:pt x="508740" y="422368"/>
                </a:lnTo>
                <a:lnTo>
                  <a:pt x="533009" y="381218"/>
                </a:lnTo>
                <a:lnTo>
                  <a:pt x="549188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8" y="200446"/>
                </a:lnTo>
                <a:lnTo>
                  <a:pt x="533009" y="156600"/>
                </a:lnTo>
                <a:lnTo>
                  <a:pt x="508740" y="115449"/>
                </a:lnTo>
                <a:lnTo>
                  <a:pt x="476381" y="78072"/>
                </a:lnTo>
                <a:lnTo>
                  <a:pt x="437651" y="46843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99630" y="4318704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7800" y="4839591"/>
            <a:ext cx="954405" cy="885190"/>
          </a:xfrm>
          <a:custGeom>
            <a:avLst/>
            <a:gdLst/>
            <a:ahLst/>
            <a:cxnLst/>
            <a:rect l="l" t="t" r="r" b="b"/>
            <a:pathLst>
              <a:path w="954405" h="885189">
                <a:moveTo>
                  <a:pt x="477108" y="0"/>
                </a:moveTo>
                <a:lnTo>
                  <a:pt x="431376" y="2025"/>
                </a:lnTo>
                <a:lnTo>
                  <a:pt x="385983" y="8101"/>
                </a:lnTo>
                <a:lnTo>
                  <a:pt x="341268" y="18228"/>
                </a:lnTo>
                <a:lnTo>
                  <a:pt x="297571" y="32405"/>
                </a:lnTo>
                <a:lnTo>
                  <a:pt x="255231" y="50633"/>
                </a:lnTo>
                <a:lnTo>
                  <a:pt x="214586" y="72912"/>
                </a:lnTo>
                <a:lnTo>
                  <a:pt x="175976" y="99241"/>
                </a:lnTo>
                <a:lnTo>
                  <a:pt x="139741" y="129621"/>
                </a:lnTo>
                <a:lnTo>
                  <a:pt x="106989" y="163233"/>
                </a:lnTo>
                <a:lnTo>
                  <a:pt x="78604" y="199046"/>
                </a:lnTo>
                <a:lnTo>
                  <a:pt x="54586" y="236748"/>
                </a:lnTo>
                <a:lnTo>
                  <a:pt x="34935" y="276022"/>
                </a:lnTo>
                <a:lnTo>
                  <a:pt x="19651" y="316554"/>
                </a:lnTo>
                <a:lnTo>
                  <a:pt x="8733" y="358031"/>
                </a:lnTo>
                <a:lnTo>
                  <a:pt x="2183" y="400136"/>
                </a:lnTo>
                <a:lnTo>
                  <a:pt x="0" y="442556"/>
                </a:lnTo>
                <a:lnTo>
                  <a:pt x="2183" y="484977"/>
                </a:lnTo>
                <a:lnTo>
                  <a:pt x="8733" y="527082"/>
                </a:lnTo>
                <a:lnTo>
                  <a:pt x="19651" y="568559"/>
                </a:lnTo>
                <a:lnTo>
                  <a:pt x="34935" y="609091"/>
                </a:lnTo>
                <a:lnTo>
                  <a:pt x="54586" y="648365"/>
                </a:lnTo>
                <a:lnTo>
                  <a:pt x="78604" y="686067"/>
                </a:lnTo>
                <a:lnTo>
                  <a:pt x="106989" y="721880"/>
                </a:lnTo>
                <a:lnTo>
                  <a:pt x="139741" y="755492"/>
                </a:lnTo>
                <a:lnTo>
                  <a:pt x="175976" y="785872"/>
                </a:lnTo>
                <a:lnTo>
                  <a:pt x="214586" y="812201"/>
                </a:lnTo>
                <a:lnTo>
                  <a:pt x="255231" y="834480"/>
                </a:lnTo>
                <a:lnTo>
                  <a:pt x="297571" y="852708"/>
                </a:lnTo>
                <a:lnTo>
                  <a:pt x="341268" y="866886"/>
                </a:lnTo>
                <a:lnTo>
                  <a:pt x="385983" y="877012"/>
                </a:lnTo>
                <a:lnTo>
                  <a:pt x="431376" y="883088"/>
                </a:lnTo>
                <a:lnTo>
                  <a:pt x="477108" y="885114"/>
                </a:lnTo>
                <a:lnTo>
                  <a:pt x="522840" y="883088"/>
                </a:lnTo>
                <a:lnTo>
                  <a:pt x="568233" y="877012"/>
                </a:lnTo>
                <a:lnTo>
                  <a:pt x="612947" y="866886"/>
                </a:lnTo>
                <a:lnTo>
                  <a:pt x="656644" y="852708"/>
                </a:lnTo>
                <a:lnTo>
                  <a:pt x="698984" y="834480"/>
                </a:lnTo>
                <a:lnTo>
                  <a:pt x="739629" y="812201"/>
                </a:lnTo>
                <a:lnTo>
                  <a:pt x="778239" y="785872"/>
                </a:lnTo>
                <a:lnTo>
                  <a:pt x="814474" y="755492"/>
                </a:lnTo>
                <a:lnTo>
                  <a:pt x="847226" y="721880"/>
                </a:lnTo>
                <a:lnTo>
                  <a:pt x="875611" y="686067"/>
                </a:lnTo>
                <a:lnTo>
                  <a:pt x="899629" y="648365"/>
                </a:lnTo>
                <a:lnTo>
                  <a:pt x="919280" y="609091"/>
                </a:lnTo>
                <a:lnTo>
                  <a:pt x="934564" y="568559"/>
                </a:lnTo>
                <a:lnTo>
                  <a:pt x="945481" y="527082"/>
                </a:lnTo>
                <a:lnTo>
                  <a:pt x="952032" y="484977"/>
                </a:lnTo>
                <a:lnTo>
                  <a:pt x="954215" y="442556"/>
                </a:lnTo>
                <a:lnTo>
                  <a:pt x="952032" y="400136"/>
                </a:lnTo>
                <a:lnTo>
                  <a:pt x="945481" y="358031"/>
                </a:lnTo>
                <a:lnTo>
                  <a:pt x="934564" y="316554"/>
                </a:lnTo>
                <a:lnTo>
                  <a:pt x="919280" y="276022"/>
                </a:lnTo>
                <a:lnTo>
                  <a:pt x="899629" y="236748"/>
                </a:lnTo>
                <a:lnTo>
                  <a:pt x="875611" y="199046"/>
                </a:lnTo>
                <a:lnTo>
                  <a:pt x="847226" y="163233"/>
                </a:lnTo>
                <a:lnTo>
                  <a:pt x="814474" y="129621"/>
                </a:lnTo>
                <a:lnTo>
                  <a:pt x="778239" y="99241"/>
                </a:lnTo>
                <a:lnTo>
                  <a:pt x="739629" y="72912"/>
                </a:lnTo>
                <a:lnTo>
                  <a:pt x="698984" y="50633"/>
                </a:lnTo>
                <a:lnTo>
                  <a:pt x="656644" y="32405"/>
                </a:lnTo>
                <a:lnTo>
                  <a:pt x="612947" y="18228"/>
                </a:lnTo>
                <a:lnTo>
                  <a:pt x="568233" y="8101"/>
                </a:lnTo>
                <a:lnTo>
                  <a:pt x="522840" y="2025"/>
                </a:lnTo>
                <a:lnTo>
                  <a:pt x="47710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7801" y="4839591"/>
            <a:ext cx="954405" cy="885190"/>
          </a:xfrm>
          <a:custGeom>
            <a:avLst/>
            <a:gdLst/>
            <a:ahLst/>
            <a:cxnLst/>
            <a:rect l="l" t="t" r="r" b="b"/>
            <a:pathLst>
              <a:path w="954405" h="885189">
                <a:moveTo>
                  <a:pt x="814474" y="129621"/>
                </a:moveTo>
                <a:lnTo>
                  <a:pt x="847226" y="163233"/>
                </a:lnTo>
                <a:lnTo>
                  <a:pt x="875611" y="199046"/>
                </a:lnTo>
                <a:lnTo>
                  <a:pt x="899629" y="236748"/>
                </a:lnTo>
                <a:lnTo>
                  <a:pt x="919280" y="276022"/>
                </a:lnTo>
                <a:lnTo>
                  <a:pt x="934564" y="316554"/>
                </a:lnTo>
                <a:lnTo>
                  <a:pt x="945482" y="358031"/>
                </a:lnTo>
                <a:lnTo>
                  <a:pt x="952032" y="400136"/>
                </a:lnTo>
                <a:lnTo>
                  <a:pt x="954216" y="442557"/>
                </a:lnTo>
                <a:lnTo>
                  <a:pt x="952032" y="484977"/>
                </a:lnTo>
                <a:lnTo>
                  <a:pt x="945482" y="527082"/>
                </a:lnTo>
                <a:lnTo>
                  <a:pt x="934564" y="568559"/>
                </a:lnTo>
                <a:lnTo>
                  <a:pt x="919280" y="609091"/>
                </a:lnTo>
                <a:lnTo>
                  <a:pt x="899629" y="648365"/>
                </a:lnTo>
                <a:lnTo>
                  <a:pt x="875611" y="686066"/>
                </a:lnTo>
                <a:lnTo>
                  <a:pt x="847226" y="721880"/>
                </a:lnTo>
                <a:lnTo>
                  <a:pt x="814474" y="755492"/>
                </a:lnTo>
                <a:lnTo>
                  <a:pt x="778238" y="785872"/>
                </a:lnTo>
                <a:lnTo>
                  <a:pt x="739629" y="812201"/>
                </a:lnTo>
                <a:lnTo>
                  <a:pt x="698984" y="834480"/>
                </a:lnTo>
                <a:lnTo>
                  <a:pt x="656644" y="852708"/>
                </a:lnTo>
                <a:lnTo>
                  <a:pt x="612947" y="866885"/>
                </a:lnTo>
                <a:lnTo>
                  <a:pt x="568232" y="877012"/>
                </a:lnTo>
                <a:lnTo>
                  <a:pt x="522839" y="883088"/>
                </a:lnTo>
                <a:lnTo>
                  <a:pt x="477108" y="885114"/>
                </a:lnTo>
                <a:lnTo>
                  <a:pt x="431376" y="883088"/>
                </a:lnTo>
                <a:lnTo>
                  <a:pt x="385983" y="877012"/>
                </a:lnTo>
                <a:lnTo>
                  <a:pt x="341268" y="866885"/>
                </a:lnTo>
                <a:lnTo>
                  <a:pt x="297571" y="852708"/>
                </a:lnTo>
                <a:lnTo>
                  <a:pt x="255231" y="834480"/>
                </a:lnTo>
                <a:lnTo>
                  <a:pt x="214586" y="812201"/>
                </a:lnTo>
                <a:lnTo>
                  <a:pt x="175977" y="785872"/>
                </a:lnTo>
                <a:lnTo>
                  <a:pt x="139741" y="755492"/>
                </a:lnTo>
                <a:lnTo>
                  <a:pt x="106989" y="721880"/>
                </a:lnTo>
                <a:lnTo>
                  <a:pt x="78604" y="686066"/>
                </a:lnTo>
                <a:lnTo>
                  <a:pt x="54586" y="648365"/>
                </a:lnTo>
                <a:lnTo>
                  <a:pt x="34935" y="609091"/>
                </a:lnTo>
                <a:lnTo>
                  <a:pt x="19651" y="568559"/>
                </a:lnTo>
                <a:lnTo>
                  <a:pt x="8733" y="527082"/>
                </a:lnTo>
                <a:lnTo>
                  <a:pt x="2183" y="484977"/>
                </a:lnTo>
                <a:lnTo>
                  <a:pt x="0" y="442557"/>
                </a:lnTo>
                <a:lnTo>
                  <a:pt x="2183" y="400136"/>
                </a:lnTo>
                <a:lnTo>
                  <a:pt x="8733" y="358031"/>
                </a:lnTo>
                <a:lnTo>
                  <a:pt x="19651" y="316554"/>
                </a:lnTo>
                <a:lnTo>
                  <a:pt x="34935" y="276022"/>
                </a:lnTo>
                <a:lnTo>
                  <a:pt x="54586" y="236748"/>
                </a:lnTo>
                <a:lnTo>
                  <a:pt x="78604" y="199046"/>
                </a:lnTo>
                <a:lnTo>
                  <a:pt x="106989" y="163233"/>
                </a:lnTo>
                <a:lnTo>
                  <a:pt x="139741" y="129621"/>
                </a:lnTo>
                <a:lnTo>
                  <a:pt x="175977" y="99241"/>
                </a:lnTo>
                <a:lnTo>
                  <a:pt x="214586" y="72912"/>
                </a:lnTo>
                <a:lnTo>
                  <a:pt x="255231" y="50633"/>
                </a:lnTo>
                <a:lnTo>
                  <a:pt x="297571" y="32405"/>
                </a:lnTo>
                <a:lnTo>
                  <a:pt x="341268" y="18228"/>
                </a:lnTo>
                <a:lnTo>
                  <a:pt x="385983" y="8101"/>
                </a:lnTo>
                <a:lnTo>
                  <a:pt x="431376" y="2025"/>
                </a:lnTo>
                <a:lnTo>
                  <a:pt x="477108" y="0"/>
                </a:lnTo>
                <a:lnTo>
                  <a:pt x="522839" y="2025"/>
                </a:lnTo>
                <a:lnTo>
                  <a:pt x="568232" y="8101"/>
                </a:lnTo>
                <a:lnTo>
                  <a:pt x="612947" y="18228"/>
                </a:lnTo>
                <a:lnTo>
                  <a:pt x="656644" y="32405"/>
                </a:lnTo>
                <a:lnTo>
                  <a:pt x="698984" y="50633"/>
                </a:lnTo>
                <a:lnTo>
                  <a:pt x="739629" y="72912"/>
                </a:lnTo>
                <a:lnTo>
                  <a:pt x="778238" y="99241"/>
                </a:lnTo>
                <a:lnTo>
                  <a:pt x="814474" y="129621"/>
                </a:lnTo>
                <a:close/>
              </a:path>
            </a:pathLst>
          </a:custGeom>
          <a:ln w="25399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59301" y="4590819"/>
            <a:ext cx="1250950" cy="507365"/>
          </a:xfrm>
          <a:custGeom>
            <a:avLst/>
            <a:gdLst/>
            <a:ahLst/>
            <a:cxnLst/>
            <a:rect l="l" t="t" r="r" b="b"/>
            <a:pathLst>
              <a:path w="1250950" h="507364">
                <a:moveTo>
                  <a:pt x="0" y="507267"/>
                </a:moveTo>
                <a:lnTo>
                  <a:pt x="1246239" y="1793"/>
                </a:lnTo>
                <a:lnTo>
                  <a:pt x="125066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4382" y="4567411"/>
            <a:ext cx="77763" cy="68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13366" y="534669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1" y="0"/>
                </a:moveTo>
                <a:lnTo>
                  <a:pt x="254805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2"/>
                </a:lnTo>
                <a:lnTo>
                  <a:pt x="80896" y="78071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5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7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0"/>
                </a:lnTo>
                <a:lnTo>
                  <a:pt x="254805" y="537817"/>
                </a:lnTo>
                <a:lnTo>
                  <a:pt x="302471" y="537817"/>
                </a:lnTo>
                <a:lnTo>
                  <a:pt x="349578" y="530010"/>
                </a:lnTo>
                <a:lnTo>
                  <a:pt x="395010" y="514396"/>
                </a:lnTo>
                <a:lnTo>
                  <a:pt x="437650" y="490975"/>
                </a:lnTo>
                <a:lnTo>
                  <a:pt x="476380" y="459746"/>
                </a:lnTo>
                <a:lnTo>
                  <a:pt x="508738" y="422368"/>
                </a:lnTo>
                <a:lnTo>
                  <a:pt x="533007" y="381217"/>
                </a:lnTo>
                <a:lnTo>
                  <a:pt x="549187" y="337372"/>
                </a:lnTo>
                <a:lnTo>
                  <a:pt x="557276" y="291909"/>
                </a:lnTo>
                <a:lnTo>
                  <a:pt x="557276" y="245908"/>
                </a:lnTo>
                <a:lnTo>
                  <a:pt x="549187" y="200445"/>
                </a:lnTo>
                <a:lnTo>
                  <a:pt x="533007" y="156600"/>
                </a:lnTo>
                <a:lnTo>
                  <a:pt x="508738" y="115449"/>
                </a:lnTo>
                <a:lnTo>
                  <a:pt x="476380" y="78071"/>
                </a:lnTo>
                <a:lnTo>
                  <a:pt x="437650" y="46842"/>
                </a:lnTo>
                <a:lnTo>
                  <a:pt x="395010" y="23421"/>
                </a:lnTo>
                <a:lnTo>
                  <a:pt x="349578" y="7807"/>
                </a:lnTo>
                <a:lnTo>
                  <a:pt x="30247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13366" y="534669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38500" y="5105400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Fish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99346" y="5085015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5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46565" y="5436323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2"/>
                </a:lnTo>
                <a:lnTo>
                  <a:pt x="0" y="24487"/>
                </a:lnTo>
                <a:lnTo>
                  <a:pt x="2329" y="33702"/>
                </a:lnTo>
                <a:lnTo>
                  <a:pt x="9316" y="41802"/>
                </a:lnTo>
                <a:lnTo>
                  <a:pt x="19837" y="47181"/>
                </a:lnTo>
                <a:lnTo>
                  <a:pt x="31806" y="48975"/>
                </a:lnTo>
                <a:lnTo>
                  <a:pt x="43775" y="47181"/>
                </a:lnTo>
                <a:lnTo>
                  <a:pt x="54297" y="41802"/>
                </a:lnTo>
                <a:lnTo>
                  <a:pt x="61284" y="33702"/>
                </a:lnTo>
                <a:lnTo>
                  <a:pt x="63613" y="24487"/>
                </a:lnTo>
                <a:lnTo>
                  <a:pt x="61284" y="15272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38487" y="4541861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8" y="47183"/>
                </a:lnTo>
                <a:lnTo>
                  <a:pt x="31807" y="48976"/>
                </a:lnTo>
                <a:lnTo>
                  <a:pt x="43776" y="47183"/>
                </a:lnTo>
                <a:lnTo>
                  <a:pt x="54298" y="41803"/>
                </a:lnTo>
                <a:lnTo>
                  <a:pt x="61285" y="33703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4776" y="5660209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7"/>
                </a:lnTo>
                <a:lnTo>
                  <a:pt x="2329" y="33702"/>
                </a:lnTo>
                <a:lnTo>
                  <a:pt x="9316" y="41803"/>
                </a:lnTo>
                <a:lnTo>
                  <a:pt x="19837" y="47182"/>
                </a:lnTo>
                <a:lnTo>
                  <a:pt x="31806" y="48975"/>
                </a:lnTo>
                <a:lnTo>
                  <a:pt x="43775" y="47182"/>
                </a:lnTo>
                <a:lnTo>
                  <a:pt x="54297" y="41803"/>
                </a:lnTo>
                <a:lnTo>
                  <a:pt x="61284" y="33702"/>
                </a:lnTo>
                <a:lnTo>
                  <a:pt x="63613" y="24487"/>
                </a:lnTo>
                <a:lnTo>
                  <a:pt x="61284" y="15273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66663" y="5133991"/>
            <a:ext cx="868680" cy="509270"/>
          </a:xfrm>
          <a:custGeom>
            <a:avLst/>
            <a:gdLst/>
            <a:ahLst/>
            <a:cxnLst/>
            <a:rect l="l" t="t" r="r" b="b"/>
            <a:pathLst>
              <a:path w="868679" h="509270">
                <a:moveTo>
                  <a:pt x="0" y="0"/>
                </a:moveTo>
                <a:lnTo>
                  <a:pt x="864038" y="506254"/>
                </a:lnTo>
                <a:lnTo>
                  <a:pt x="868147" y="50866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7994" y="5595072"/>
            <a:ext cx="76781" cy="65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6800" y="5448300"/>
            <a:ext cx="339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Beef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64254" y="5898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18853" y="5500637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5" y="7172"/>
                </a:lnTo>
                <a:lnTo>
                  <a:pt x="2328" y="15273"/>
                </a:lnTo>
                <a:lnTo>
                  <a:pt x="0" y="24488"/>
                </a:lnTo>
                <a:lnTo>
                  <a:pt x="2328" y="33703"/>
                </a:lnTo>
                <a:lnTo>
                  <a:pt x="9315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67076" y="4632397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5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05114" y="4685586"/>
            <a:ext cx="1536065" cy="762000"/>
          </a:xfrm>
          <a:custGeom>
            <a:avLst/>
            <a:gdLst/>
            <a:ahLst/>
            <a:cxnLst/>
            <a:rect l="l" t="t" r="r" b="b"/>
            <a:pathLst>
              <a:path w="1536064" h="762000">
                <a:moveTo>
                  <a:pt x="0" y="761957"/>
                </a:moveTo>
                <a:lnTo>
                  <a:pt x="1531639" y="2122"/>
                </a:lnTo>
                <a:lnTo>
                  <a:pt x="153591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94697" y="4665272"/>
            <a:ext cx="77443" cy="67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10110" y="5462414"/>
            <a:ext cx="1174750" cy="59690"/>
          </a:xfrm>
          <a:custGeom>
            <a:avLst/>
            <a:gdLst/>
            <a:ahLst/>
            <a:cxnLst/>
            <a:rect l="l" t="t" r="r" b="b"/>
            <a:pathLst>
              <a:path w="1174750" h="59689">
                <a:moveTo>
                  <a:pt x="0" y="0"/>
                </a:moveTo>
                <a:lnTo>
                  <a:pt x="1169368" y="59111"/>
                </a:lnTo>
                <a:lnTo>
                  <a:pt x="1174125" y="59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45036" y="5483526"/>
            <a:ext cx="73884" cy="7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10000" y="4025900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Rice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55800" y="4610100"/>
            <a:ext cx="372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Nigiri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38200" y="3873500"/>
            <a:ext cx="22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64254" y="6025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37255" y="6025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7" y="47182"/>
                </a:lnTo>
                <a:lnTo>
                  <a:pt x="31806" y="48976"/>
                </a:lnTo>
                <a:lnTo>
                  <a:pt x="43775" y="47182"/>
                </a:lnTo>
                <a:lnTo>
                  <a:pt x="54298" y="41803"/>
                </a:lnTo>
                <a:lnTo>
                  <a:pt x="61284" y="33702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8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777254" y="5644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04254" y="43876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8" y="47183"/>
                </a:lnTo>
                <a:lnTo>
                  <a:pt x="31807" y="48976"/>
                </a:lnTo>
                <a:lnTo>
                  <a:pt x="43776" y="47183"/>
                </a:lnTo>
                <a:lnTo>
                  <a:pt x="54298" y="41803"/>
                </a:lnTo>
                <a:lnTo>
                  <a:pt x="61285" y="33703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74567" y="3717032"/>
            <a:ext cx="3960495" cy="2736850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60" y="0"/>
                </a:lnTo>
                <a:lnTo>
                  <a:pt x="409431" y="2354"/>
                </a:lnTo>
                <a:lnTo>
                  <a:pt x="364148" y="9265"/>
                </a:lnTo>
                <a:lnTo>
                  <a:pt x="320442" y="20503"/>
                </a:lnTo>
                <a:lnTo>
                  <a:pt x="278541" y="35839"/>
                </a:lnTo>
                <a:lnTo>
                  <a:pt x="238675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7" y="133576"/>
                </a:lnTo>
                <a:lnTo>
                  <a:pt x="104142" y="165963"/>
                </a:lnTo>
                <a:lnTo>
                  <a:pt x="77888" y="201072"/>
                </a:lnTo>
                <a:lnTo>
                  <a:pt x="55044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4" y="2497629"/>
                </a:lnTo>
                <a:lnTo>
                  <a:pt x="77888" y="2535231"/>
                </a:lnTo>
                <a:lnTo>
                  <a:pt x="104142" y="2570340"/>
                </a:lnTo>
                <a:lnTo>
                  <a:pt x="133577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5" y="2681259"/>
                </a:lnTo>
                <a:lnTo>
                  <a:pt x="278541" y="2700464"/>
                </a:lnTo>
                <a:lnTo>
                  <a:pt x="320442" y="2715800"/>
                </a:lnTo>
                <a:lnTo>
                  <a:pt x="364148" y="2727038"/>
                </a:lnTo>
                <a:lnTo>
                  <a:pt x="409431" y="2733949"/>
                </a:lnTo>
                <a:lnTo>
                  <a:pt x="456060" y="2736303"/>
                </a:lnTo>
                <a:lnTo>
                  <a:pt x="3504380" y="2736303"/>
                </a:lnTo>
                <a:lnTo>
                  <a:pt x="3551010" y="2733949"/>
                </a:lnTo>
                <a:lnTo>
                  <a:pt x="3596292" y="2727038"/>
                </a:lnTo>
                <a:lnTo>
                  <a:pt x="3639999" y="2715800"/>
                </a:lnTo>
                <a:lnTo>
                  <a:pt x="3681900" y="2700464"/>
                </a:lnTo>
                <a:lnTo>
                  <a:pt x="3721766" y="2681259"/>
                </a:lnTo>
                <a:lnTo>
                  <a:pt x="3759368" y="2658415"/>
                </a:lnTo>
                <a:lnTo>
                  <a:pt x="3794477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6" y="2497629"/>
                </a:lnTo>
                <a:lnTo>
                  <a:pt x="3924601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40" y="2280243"/>
                </a:lnTo>
                <a:lnTo>
                  <a:pt x="3960440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1" y="278540"/>
                </a:lnTo>
                <a:lnTo>
                  <a:pt x="3905396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7" y="104141"/>
                </a:lnTo>
                <a:lnTo>
                  <a:pt x="3759368" y="77887"/>
                </a:lnTo>
                <a:lnTo>
                  <a:pt x="3721766" y="55043"/>
                </a:lnTo>
                <a:lnTo>
                  <a:pt x="3681900" y="35839"/>
                </a:lnTo>
                <a:lnTo>
                  <a:pt x="3639999" y="20503"/>
                </a:lnTo>
                <a:lnTo>
                  <a:pt x="3596292" y="9265"/>
                </a:lnTo>
                <a:lnTo>
                  <a:pt x="3551010" y="2354"/>
                </a:lnTo>
                <a:lnTo>
                  <a:pt x="350438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874567" y="3717032"/>
            <a:ext cx="3960495" cy="2736850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456059" y="0"/>
                </a:moveTo>
                <a:lnTo>
                  <a:pt x="3504380" y="0"/>
                </a:lnTo>
                <a:lnTo>
                  <a:pt x="3551010" y="2354"/>
                </a:lnTo>
                <a:lnTo>
                  <a:pt x="3596292" y="9265"/>
                </a:lnTo>
                <a:lnTo>
                  <a:pt x="3639998" y="20503"/>
                </a:lnTo>
                <a:lnTo>
                  <a:pt x="3681899" y="35839"/>
                </a:lnTo>
                <a:lnTo>
                  <a:pt x="3721765" y="55043"/>
                </a:lnTo>
                <a:lnTo>
                  <a:pt x="3759367" y="77887"/>
                </a:lnTo>
                <a:lnTo>
                  <a:pt x="3794476" y="104141"/>
                </a:lnTo>
                <a:lnTo>
                  <a:pt x="3826863" y="133576"/>
                </a:lnTo>
                <a:lnTo>
                  <a:pt x="3856298" y="165963"/>
                </a:lnTo>
                <a:lnTo>
                  <a:pt x="3882552" y="201072"/>
                </a:lnTo>
                <a:lnTo>
                  <a:pt x="3905396" y="238674"/>
                </a:lnTo>
                <a:lnTo>
                  <a:pt x="3924600" y="278540"/>
                </a:lnTo>
                <a:lnTo>
                  <a:pt x="3939936" y="320441"/>
                </a:lnTo>
                <a:lnTo>
                  <a:pt x="3951174" y="364147"/>
                </a:lnTo>
                <a:lnTo>
                  <a:pt x="3958085" y="409430"/>
                </a:lnTo>
                <a:lnTo>
                  <a:pt x="3960440" y="456059"/>
                </a:lnTo>
                <a:lnTo>
                  <a:pt x="3960440" y="2280244"/>
                </a:lnTo>
                <a:lnTo>
                  <a:pt x="3958085" y="2326873"/>
                </a:lnTo>
                <a:lnTo>
                  <a:pt x="3951174" y="2372156"/>
                </a:lnTo>
                <a:lnTo>
                  <a:pt x="3939936" y="2415862"/>
                </a:lnTo>
                <a:lnTo>
                  <a:pt x="3924600" y="2457763"/>
                </a:lnTo>
                <a:lnTo>
                  <a:pt x="3905396" y="2497629"/>
                </a:lnTo>
                <a:lnTo>
                  <a:pt x="3882552" y="2535231"/>
                </a:lnTo>
                <a:lnTo>
                  <a:pt x="3856298" y="2570340"/>
                </a:lnTo>
                <a:lnTo>
                  <a:pt x="3826863" y="2602726"/>
                </a:lnTo>
                <a:lnTo>
                  <a:pt x="3794476" y="2632161"/>
                </a:lnTo>
                <a:lnTo>
                  <a:pt x="3759367" y="2658415"/>
                </a:lnTo>
                <a:lnTo>
                  <a:pt x="3721765" y="2681259"/>
                </a:lnTo>
                <a:lnTo>
                  <a:pt x="3681899" y="2700464"/>
                </a:lnTo>
                <a:lnTo>
                  <a:pt x="3639998" y="2715800"/>
                </a:lnTo>
                <a:lnTo>
                  <a:pt x="3596292" y="2727038"/>
                </a:lnTo>
                <a:lnTo>
                  <a:pt x="3551010" y="2733949"/>
                </a:lnTo>
                <a:lnTo>
                  <a:pt x="3504380" y="2736303"/>
                </a:lnTo>
                <a:lnTo>
                  <a:pt x="456059" y="2736303"/>
                </a:lnTo>
                <a:lnTo>
                  <a:pt x="409430" y="2733949"/>
                </a:lnTo>
                <a:lnTo>
                  <a:pt x="364147" y="2727038"/>
                </a:lnTo>
                <a:lnTo>
                  <a:pt x="320441" y="2715800"/>
                </a:lnTo>
                <a:lnTo>
                  <a:pt x="278540" y="2700464"/>
                </a:lnTo>
                <a:lnTo>
                  <a:pt x="238674" y="2681259"/>
                </a:lnTo>
                <a:lnTo>
                  <a:pt x="201072" y="2658415"/>
                </a:lnTo>
                <a:lnTo>
                  <a:pt x="165963" y="2632161"/>
                </a:lnTo>
                <a:lnTo>
                  <a:pt x="133576" y="2602726"/>
                </a:lnTo>
                <a:lnTo>
                  <a:pt x="104141" y="2570340"/>
                </a:lnTo>
                <a:lnTo>
                  <a:pt x="77887" y="2535231"/>
                </a:lnTo>
                <a:lnTo>
                  <a:pt x="55043" y="2497629"/>
                </a:lnTo>
                <a:lnTo>
                  <a:pt x="35839" y="2457763"/>
                </a:lnTo>
                <a:lnTo>
                  <a:pt x="20503" y="2415862"/>
                </a:lnTo>
                <a:lnTo>
                  <a:pt x="9265" y="2372156"/>
                </a:lnTo>
                <a:lnTo>
                  <a:pt x="2354" y="2326873"/>
                </a:lnTo>
                <a:lnTo>
                  <a:pt x="0" y="2280244"/>
                </a:lnTo>
                <a:lnTo>
                  <a:pt x="0" y="456059"/>
                </a:lnTo>
                <a:lnTo>
                  <a:pt x="2354" y="409430"/>
                </a:lnTo>
                <a:lnTo>
                  <a:pt x="9265" y="364147"/>
                </a:lnTo>
                <a:lnTo>
                  <a:pt x="20503" y="320441"/>
                </a:lnTo>
                <a:lnTo>
                  <a:pt x="35839" y="278540"/>
                </a:lnTo>
                <a:lnTo>
                  <a:pt x="55043" y="238674"/>
                </a:lnTo>
                <a:lnTo>
                  <a:pt x="77887" y="201072"/>
                </a:lnTo>
                <a:lnTo>
                  <a:pt x="104141" y="165963"/>
                </a:lnTo>
                <a:lnTo>
                  <a:pt x="133576" y="133576"/>
                </a:lnTo>
                <a:lnTo>
                  <a:pt x="165963" y="104141"/>
                </a:lnTo>
                <a:lnTo>
                  <a:pt x="201072" y="77887"/>
                </a:lnTo>
                <a:lnTo>
                  <a:pt x="238674" y="55043"/>
                </a:lnTo>
                <a:lnTo>
                  <a:pt x="278540" y="35839"/>
                </a:lnTo>
                <a:lnTo>
                  <a:pt x="320441" y="20503"/>
                </a:lnTo>
                <a:lnTo>
                  <a:pt x="364147" y="9265"/>
                </a:lnTo>
                <a:lnTo>
                  <a:pt x="409430" y="2354"/>
                </a:lnTo>
                <a:lnTo>
                  <a:pt x="456059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05595" y="577052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2" y="0"/>
                </a:moveTo>
                <a:lnTo>
                  <a:pt x="254806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7" y="46842"/>
                </a:lnTo>
                <a:lnTo>
                  <a:pt x="80897" y="78071"/>
                </a:lnTo>
                <a:lnTo>
                  <a:pt x="48538" y="115449"/>
                </a:lnTo>
                <a:lnTo>
                  <a:pt x="24269" y="156600"/>
                </a:lnTo>
                <a:lnTo>
                  <a:pt x="8089" y="200445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9" y="381217"/>
                </a:lnTo>
                <a:lnTo>
                  <a:pt x="48538" y="422368"/>
                </a:lnTo>
                <a:lnTo>
                  <a:pt x="80897" y="459746"/>
                </a:lnTo>
                <a:lnTo>
                  <a:pt x="119627" y="490975"/>
                </a:lnTo>
                <a:lnTo>
                  <a:pt x="162266" y="514396"/>
                </a:lnTo>
                <a:lnTo>
                  <a:pt x="207698" y="530011"/>
                </a:lnTo>
                <a:lnTo>
                  <a:pt x="254806" y="537818"/>
                </a:lnTo>
                <a:lnTo>
                  <a:pt x="302472" y="537818"/>
                </a:lnTo>
                <a:lnTo>
                  <a:pt x="349579" y="530011"/>
                </a:lnTo>
                <a:lnTo>
                  <a:pt x="395011" y="514396"/>
                </a:lnTo>
                <a:lnTo>
                  <a:pt x="437651" y="490975"/>
                </a:lnTo>
                <a:lnTo>
                  <a:pt x="476381" y="459746"/>
                </a:lnTo>
                <a:lnTo>
                  <a:pt x="508739" y="422368"/>
                </a:lnTo>
                <a:lnTo>
                  <a:pt x="533008" y="381217"/>
                </a:lnTo>
                <a:lnTo>
                  <a:pt x="549188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8" y="200445"/>
                </a:lnTo>
                <a:lnTo>
                  <a:pt x="533008" y="156600"/>
                </a:lnTo>
                <a:lnTo>
                  <a:pt x="508739" y="115449"/>
                </a:lnTo>
                <a:lnTo>
                  <a:pt x="476381" y="78071"/>
                </a:lnTo>
                <a:lnTo>
                  <a:pt x="437651" y="46842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05595" y="577052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90630" y="4318703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2" y="0"/>
                </a:moveTo>
                <a:lnTo>
                  <a:pt x="254806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3"/>
                </a:lnTo>
                <a:lnTo>
                  <a:pt x="80896" y="78072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6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8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1"/>
                </a:lnTo>
                <a:lnTo>
                  <a:pt x="254806" y="537818"/>
                </a:lnTo>
                <a:lnTo>
                  <a:pt x="302472" y="537818"/>
                </a:lnTo>
                <a:lnTo>
                  <a:pt x="349579" y="530011"/>
                </a:lnTo>
                <a:lnTo>
                  <a:pt x="395011" y="514396"/>
                </a:lnTo>
                <a:lnTo>
                  <a:pt x="437651" y="490975"/>
                </a:lnTo>
                <a:lnTo>
                  <a:pt x="476381" y="459746"/>
                </a:lnTo>
                <a:lnTo>
                  <a:pt x="508740" y="422368"/>
                </a:lnTo>
                <a:lnTo>
                  <a:pt x="533009" y="381218"/>
                </a:lnTo>
                <a:lnTo>
                  <a:pt x="549188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8" y="200446"/>
                </a:lnTo>
                <a:lnTo>
                  <a:pt x="533009" y="156600"/>
                </a:lnTo>
                <a:lnTo>
                  <a:pt x="508740" y="115449"/>
                </a:lnTo>
                <a:lnTo>
                  <a:pt x="476381" y="78072"/>
                </a:lnTo>
                <a:lnTo>
                  <a:pt x="437651" y="46843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890630" y="4318704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58800" y="4839591"/>
            <a:ext cx="954405" cy="885190"/>
          </a:xfrm>
          <a:custGeom>
            <a:avLst/>
            <a:gdLst/>
            <a:ahLst/>
            <a:cxnLst/>
            <a:rect l="l" t="t" r="r" b="b"/>
            <a:pathLst>
              <a:path w="954404" h="885189">
                <a:moveTo>
                  <a:pt x="477107" y="0"/>
                </a:moveTo>
                <a:lnTo>
                  <a:pt x="431375" y="2025"/>
                </a:lnTo>
                <a:lnTo>
                  <a:pt x="385983" y="8101"/>
                </a:lnTo>
                <a:lnTo>
                  <a:pt x="341268" y="18228"/>
                </a:lnTo>
                <a:lnTo>
                  <a:pt x="297571" y="32405"/>
                </a:lnTo>
                <a:lnTo>
                  <a:pt x="255231" y="50633"/>
                </a:lnTo>
                <a:lnTo>
                  <a:pt x="214586" y="72912"/>
                </a:lnTo>
                <a:lnTo>
                  <a:pt x="175976" y="99241"/>
                </a:lnTo>
                <a:lnTo>
                  <a:pt x="139741" y="129621"/>
                </a:lnTo>
                <a:lnTo>
                  <a:pt x="106989" y="163233"/>
                </a:lnTo>
                <a:lnTo>
                  <a:pt x="78604" y="199046"/>
                </a:lnTo>
                <a:lnTo>
                  <a:pt x="54586" y="236748"/>
                </a:lnTo>
                <a:lnTo>
                  <a:pt x="34935" y="276022"/>
                </a:lnTo>
                <a:lnTo>
                  <a:pt x="19651" y="316554"/>
                </a:lnTo>
                <a:lnTo>
                  <a:pt x="8733" y="358031"/>
                </a:lnTo>
                <a:lnTo>
                  <a:pt x="2183" y="400136"/>
                </a:lnTo>
                <a:lnTo>
                  <a:pt x="0" y="442556"/>
                </a:lnTo>
                <a:lnTo>
                  <a:pt x="2183" y="484977"/>
                </a:lnTo>
                <a:lnTo>
                  <a:pt x="8733" y="527082"/>
                </a:lnTo>
                <a:lnTo>
                  <a:pt x="19651" y="568559"/>
                </a:lnTo>
                <a:lnTo>
                  <a:pt x="34935" y="609091"/>
                </a:lnTo>
                <a:lnTo>
                  <a:pt x="54586" y="648365"/>
                </a:lnTo>
                <a:lnTo>
                  <a:pt x="78604" y="686067"/>
                </a:lnTo>
                <a:lnTo>
                  <a:pt x="106989" y="721880"/>
                </a:lnTo>
                <a:lnTo>
                  <a:pt x="139741" y="755492"/>
                </a:lnTo>
                <a:lnTo>
                  <a:pt x="175976" y="785872"/>
                </a:lnTo>
                <a:lnTo>
                  <a:pt x="214586" y="812201"/>
                </a:lnTo>
                <a:lnTo>
                  <a:pt x="255231" y="834480"/>
                </a:lnTo>
                <a:lnTo>
                  <a:pt x="297571" y="852708"/>
                </a:lnTo>
                <a:lnTo>
                  <a:pt x="341268" y="866886"/>
                </a:lnTo>
                <a:lnTo>
                  <a:pt x="385983" y="877012"/>
                </a:lnTo>
                <a:lnTo>
                  <a:pt x="431375" y="883088"/>
                </a:lnTo>
                <a:lnTo>
                  <a:pt x="477107" y="885114"/>
                </a:lnTo>
                <a:lnTo>
                  <a:pt x="522839" y="883088"/>
                </a:lnTo>
                <a:lnTo>
                  <a:pt x="568232" y="877012"/>
                </a:lnTo>
                <a:lnTo>
                  <a:pt x="612947" y="866886"/>
                </a:lnTo>
                <a:lnTo>
                  <a:pt x="656644" y="852708"/>
                </a:lnTo>
                <a:lnTo>
                  <a:pt x="698984" y="834480"/>
                </a:lnTo>
                <a:lnTo>
                  <a:pt x="739629" y="812201"/>
                </a:lnTo>
                <a:lnTo>
                  <a:pt x="778238" y="785872"/>
                </a:lnTo>
                <a:lnTo>
                  <a:pt x="814474" y="755492"/>
                </a:lnTo>
                <a:lnTo>
                  <a:pt x="847226" y="721880"/>
                </a:lnTo>
                <a:lnTo>
                  <a:pt x="875611" y="686067"/>
                </a:lnTo>
                <a:lnTo>
                  <a:pt x="899629" y="648365"/>
                </a:lnTo>
                <a:lnTo>
                  <a:pt x="919280" y="609091"/>
                </a:lnTo>
                <a:lnTo>
                  <a:pt x="934564" y="568559"/>
                </a:lnTo>
                <a:lnTo>
                  <a:pt x="945481" y="527082"/>
                </a:lnTo>
                <a:lnTo>
                  <a:pt x="952032" y="484977"/>
                </a:lnTo>
                <a:lnTo>
                  <a:pt x="954215" y="442556"/>
                </a:lnTo>
                <a:lnTo>
                  <a:pt x="952032" y="400136"/>
                </a:lnTo>
                <a:lnTo>
                  <a:pt x="945481" y="358031"/>
                </a:lnTo>
                <a:lnTo>
                  <a:pt x="934564" y="316554"/>
                </a:lnTo>
                <a:lnTo>
                  <a:pt x="919280" y="276022"/>
                </a:lnTo>
                <a:lnTo>
                  <a:pt x="899629" y="236748"/>
                </a:lnTo>
                <a:lnTo>
                  <a:pt x="875611" y="199046"/>
                </a:lnTo>
                <a:lnTo>
                  <a:pt x="847226" y="163233"/>
                </a:lnTo>
                <a:lnTo>
                  <a:pt x="814474" y="129621"/>
                </a:lnTo>
                <a:lnTo>
                  <a:pt x="778238" y="99241"/>
                </a:lnTo>
                <a:lnTo>
                  <a:pt x="739629" y="72912"/>
                </a:lnTo>
                <a:lnTo>
                  <a:pt x="698984" y="50633"/>
                </a:lnTo>
                <a:lnTo>
                  <a:pt x="656644" y="32405"/>
                </a:lnTo>
                <a:lnTo>
                  <a:pt x="612947" y="18228"/>
                </a:lnTo>
                <a:lnTo>
                  <a:pt x="568232" y="8101"/>
                </a:lnTo>
                <a:lnTo>
                  <a:pt x="522839" y="2025"/>
                </a:lnTo>
                <a:lnTo>
                  <a:pt x="47710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58800" y="4839591"/>
            <a:ext cx="954405" cy="885190"/>
          </a:xfrm>
          <a:custGeom>
            <a:avLst/>
            <a:gdLst/>
            <a:ahLst/>
            <a:cxnLst/>
            <a:rect l="l" t="t" r="r" b="b"/>
            <a:pathLst>
              <a:path w="954404" h="885189">
                <a:moveTo>
                  <a:pt x="814474" y="129621"/>
                </a:moveTo>
                <a:lnTo>
                  <a:pt x="847226" y="163233"/>
                </a:lnTo>
                <a:lnTo>
                  <a:pt x="875611" y="199046"/>
                </a:lnTo>
                <a:lnTo>
                  <a:pt x="899629" y="236748"/>
                </a:lnTo>
                <a:lnTo>
                  <a:pt x="919280" y="276022"/>
                </a:lnTo>
                <a:lnTo>
                  <a:pt x="934564" y="316554"/>
                </a:lnTo>
                <a:lnTo>
                  <a:pt x="945482" y="358031"/>
                </a:lnTo>
                <a:lnTo>
                  <a:pt x="952032" y="400136"/>
                </a:lnTo>
                <a:lnTo>
                  <a:pt x="954216" y="442557"/>
                </a:lnTo>
                <a:lnTo>
                  <a:pt x="952032" y="484977"/>
                </a:lnTo>
                <a:lnTo>
                  <a:pt x="945482" y="527082"/>
                </a:lnTo>
                <a:lnTo>
                  <a:pt x="934564" y="568559"/>
                </a:lnTo>
                <a:lnTo>
                  <a:pt x="919280" y="609091"/>
                </a:lnTo>
                <a:lnTo>
                  <a:pt x="899629" y="648365"/>
                </a:lnTo>
                <a:lnTo>
                  <a:pt x="875611" y="686066"/>
                </a:lnTo>
                <a:lnTo>
                  <a:pt x="847226" y="721880"/>
                </a:lnTo>
                <a:lnTo>
                  <a:pt x="814474" y="755492"/>
                </a:lnTo>
                <a:lnTo>
                  <a:pt x="778238" y="785872"/>
                </a:lnTo>
                <a:lnTo>
                  <a:pt x="739629" y="812201"/>
                </a:lnTo>
                <a:lnTo>
                  <a:pt x="698984" y="834480"/>
                </a:lnTo>
                <a:lnTo>
                  <a:pt x="656644" y="852708"/>
                </a:lnTo>
                <a:lnTo>
                  <a:pt x="612947" y="866885"/>
                </a:lnTo>
                <a:lnTo>
                  <a:pt x="568232" y="877012"/>
                </a:lnTo>
                <a:lnTo>
                  <a:pt x="522839" y="883088"/>
                </a:lnTo>
                <a:lnTo>
                  <a:pt x="477108" y="885114"/>
                </a:lnTo>
                <a:lnTo>
                  <a:pt x="431376" y="883088"/>
                </a:lnTo>
                <a:lnTo>
                  <a:pt x="385983" y="877012"/>
                </a:lnTo>
                <a:lnTo>
                  <a:pt x="341268" y="866885"/>
                </a:lnTo>
                <a:lnTo>
                  <a:pt x="297571" y="852708"/>
                </a:lnTo>
                <a:lnTo>
                  <a:pt x="255231" y="834480"/>
                </a:lnTo>
                <a:lnTo>
                  <a:pt x="214586" y="812201"/>
                </a:lnTo>
                <a:lnTo>
                  <a:pt x="175977" y="785872"/>
                </a:lnTo>
                <a:lnTo>
                  <a:pt x="139741" y="755492"/>
                </a:lnTo>
                <a:lnTo>
                  <a:pt x="106989" y="721880"/>
                </a:lnTo>
                <a:lnTo>
                  <a:pt x="78604" y="686066"/>
                </a:lnTo>
                <a:lnTo>
                  <a:pt x="54586" y="648365"/>
                </a:lnTo>
                <a:lnTo>
                  <a:pt x="34935" y="609091"/>
                </a:lnTo>
                <a:lnTo>
                  <a:pt x="19651" y="568559"/>
                </a:lnTo>
                <a:lnTo>
                  <a:pt x="8733" y="527082"/>
                </a:lnTo>
                <a:lnTo>
                  <a:pt x="2183" y="484977"/>
                </a:lnTo>
                <a:lnTo>
                  <a:pt x="0" y="442557"/>
                </a:lnTo>
                <a:lnTo>
                  <a:pt x="2183" y="400136"/>
                </a:lnTo>
                <a:lnTo>
                  <a:pt x="8733" y="358031"/>
                </a:lnTo>
                <a:lnTo>
                  <a:pt x="19651" y="316554"/>
                </a:lnTo>
                <a:lnTo>
                  <a:pt x="34935" y="276022"/>
                </a:lnTo>
                <a:lnTo>
                  <a:pt x="54586" y="236748"/>
                </a:lnTo>
                <a:lnTo>
                  <a:pt x="78604" y="199046"/>
                </a:lnTo>
                <a:lnTo>
                  <a:pt x="106989" y="163233"/>
                </a:lnTo>
                <a:lnTo>
                  <a:pt x="139741" y="129621"/>
                </a:lnTo>
                <a:lnTo>
                  <a:pt x="175977" y="99241"/>
                </a:lnTo>
                <a:lnTo>
                  <a:pt x="214586" y="72912"/>
                </a:lnTo>
                <a:lnTo>
                  <a:pt x="255231" y="50633"/>
                </a:lnTo>
                <a:lnTo>
                  <a:pt x="297571" y="32405"/>
                </a:lnTo>
                <a:lnTo>
                  <a:pt x="341268" y="18228"/>
                </a:lnTo>
                <a:lnTo>
                  <a:pt x="385983" y="8101"/>
                </a:lnTo>
                <a:lnTo>
                  <a:pt x="431376" y="2025"/>
                </a:lnTo>
                <a:lnTo>
                  <a:pt x="477108" y="0"/>
                </a:lnTo>
                <a:lnTo>
                  <a:pt x="522839" y="2025"/>
                </a:lnTo>
                <a:lnTo>
                  <a:pt x="568232" y="8101"/>
                </a:lnTo>
                <a:lnTo>
                  <a:pt x="612947" y="18228"/>
                </a:lnTo>
                <a:lnTo>
                  <a:pt x="656644" y="32405"/>
                </a:lnTo>
                <a:lnTo>
                  <a:pt x="698984" y="50633"/>
                </a:lnTo>
                <a:lnTo>
                  <a:pt x="739629" y="72912"/>
                </a:lnTo>
                <a:lnTo>
                  <a:pt x="778238" y="99241"/>
                </a:lnTo>
                <a:lnTo>
                  <a:pt x="814474" y="129621"/>
                </a:lnTo>
                <a:close/>
              </a:path>
            </a:pathLst>
          </a:custGeom>
          <a:ln w="25399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50301" y="4590819"/>
            <a:ext cx="1250950" cy="507365"/>
          </a:xfrm>
          <a:custGeom>
            <a:avLst/>
            <a:gdLst/>
            <a:ahLst/>
            <a:cxnLst/>
            <a:rect l="l" t="t" r="r" b="b"/>
            <a:pathLst>
              <a:path w="1250950" h="507364">
                <a:moveTo>
                  <a:pt x="0" y="507267"/>
                </a:moveTo>
                <a:lnTo>
                  <a:pt x="1246240" y="1793"/>
                </a:lnTo>
                <a:lnTo>
                  <a:pt x="125066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055384" y="4567411"/>
            <a:ext cx="77763" cy="68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04365" y="534669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302472" y="0"/>
                </a:moveTo>
                <a:lnTo>
                  <a:pt x="254806" y="0"/>
                </a:lnTo>
                <a:lnTo>
                  <a:pt x="207698" y="7807"/>
                </a:lnTo>
                <a:lnTo>
                  <a:pt x="162266" y="23421"/>
                </a:lnTo>
                <a:lnTo>
                  <a:pt x="119626" y="46842"/>
                </a:lnTo>
                <a:lnTo>
                  <a:pt x="80896" y="78071"/>
                </a:lnTo>
                <a:lnTo>
                  <a:pt x="48537" y="115449"/>
                </a:lnTo>
                <a:lnTo>
                  <a:pt x="24268" y="156600"/>
                </a:lnTo>
                <a:lnTo>
                  <a:pt x="8089" y="200445"/>
                </a:lnTo>
                <a:lnTo>
                  <a:pt x="0" y="245908"/>
                </a:lnTo>
                <a:lnTo>
                  <a:pt x="0" y="291909"/>
                </a:lnTo>
                <a:lnTo>
                  <a:pt x="8089" y="337372"/>
                </a:lnTo>
                <a:lnTo>
                  <a:pt x="24268" y="381217"/>
                </a:lnTo>
                <a:lnTo>
                  <a:pt x="48537" y="422368"/>
                </a:lnTo>
                <a:lnTo>
                  <a:pt x="80896" y="459746"/>
                </a:lnTo>
                <a:lnTo>
                  <a:pt x="119626" y="490975"/>
                </a:lnTo>
                <a:lnTo>
                  <a:pt x="162266" y="514396"/>
                </a:lnTo>
                <a:lnTo>
                  <a:pt x="207698" y="530010"/>
                </a:lnTo>
                <a:lnTo>
                  <a:pt x="254806" y="537817"/>
                </a:lnTo>
                <a:lnTo>
                  <a:pt x="302472" y="537817"/>
                </a:lnTo>
                <a:lnTo>
                  <a:pt x="349579" y="530010"/>
                </a:lnTo>
                <a:lnTo>
                  <a:pt x="395011" y="514396"/>
                </a:lnTo>
                <a:lnTo>
                  <a:pt x="437651" y="490975"/>
                </a:lnTo>
                <a:lnTo>
                  <a:pt x="476381" y="459746"/>
                </a:lnTo>
                <a:lnTo>
                  <a:pt x="508740" y="422368"/>
                </a:lnTo>
                <a:lnTo>
                  <a:pt x="533009" y="381217"/>
                </a:lnTo>
                <a:lnTo>
                  <a:pt x="549188" y="337372"/>
                </a:lnTo>
                <a:lnTo>
                  <a:pt x="557277" y="291909"/>
                </a:lnTo>
                <a:lnTo>
                  <a:pt x="557277" y="245908"/>
                </a:lnTo>
                <a:lnTo>
                  <a:pt x="549188" y="200445"/>
                </a:lnTo>
                <a:lnTo>
                  <a:pt x="533009" y="156600"/>
                </a:lnTo>
                <a:lnTo>
                  <a:pt x="508740" y="115449"/>
                </a:lnTo>
                <a:lnTo>
                  <a:pt x="476381" y="78071"/>
                </a:lnTo>
                <a:lnTo>
                  <a:pt x="437651" y="46842"/>
                </a:lnTo>
                <a:lnTo>
                  <a:pt x="395011" y="23421"/>
                </a:lnTo>
                <a:lnTo>
                  <a:pt x="349579" y="7807"/>
                </a:lnTo>
                <a:lnTo>
                  <a:pt x="30247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604365" y="5346698"/>
            <a:ext cx="557530" cy="537845"/>
          </a:xfrm>
          <a:custGeom>
            <a:avLst/>
            <a:gdLst/>
            <a:ahLst/>
            <a:cxnLst/>
            <a:rect l="l" t="t" r="r" b="b"/>
            <a:pathLst>
              <a:path w="557529" h="537845">
                <a:moveTo>
                  <a:pt x="476381" y="78071"/>
                </a:moveTo>
                <a:lnTo>
                  <a:pt x="508739" y="115449"/>
                </a:lnTo>
                <a:lnTo>
                  <a:pt x="533008" y="156600"/>
                </a:lnTo>
                <a:lnTo>
                  <a:pt x="549187" y="200445"/>
                </a:lnTo>
                <a:lnTo>
                  <a:pt x="557277" y="245908"/>
                </a:lnTo>
                <a:lnTo>
                  <a:pt x="557277" y="291909"/>
                </a:lnTo>
                <a:lnTo>
                  <a:pt x="549187" y="337372"/>
                </a:lnTo>
                <a:lnTo>
                  <a:pt x="533008" y="381217"/>
                </a:lnTo>
                <a:lnTo>
                  <a:pt x="508739" y="422368"/>
                </a:lnTo>
                <a:lnTo>
                  <a:pt x="476381" y="459746"/>
                </a:lnTo>
                <a:lnTo>
                  <a:pt x="437650" y="490975"/>
                </a:lnTo>
                <a:lnTo>
                  <a:pt x="395011" y="514396"/>
                </a:lnTo>
                <a:lnTo>
                  <a:pt x="349579" y="530011"/>
                </a:lnTo>
                <a:lnTo>
                  <a:pt x="302471" y="537818"/>
                </a:lnTo>
                <a:lnTo>
                  <a:pt x="254805" y="537818"/>
                </a:lnTo>
                <a:lnTo>
                  <a:pt x="207698" y="530011"/>
                </a:lnTo>
                <a:lnTo>
                  <a:pt x="162266" y="514396"/>
                </a:lnTo>
                <a:lnTo>
                  <a:pt x="119626" y="490975"/>
                </a:lnTo>
                <a:lnTo>
                  <a:pt x="80896" y="459746"/>
                </a:lnTo>
                <a:lnTo>
                  <a:pt x="48537" y="422368"/>
                </a:lnTo>
                <a:lnTo>
                  <a:pt x="24268" y="381217"/>
                </a:lnTo>
                <a:lnTo>
                  <a:pt x="8089" y="337372"/>
                </a:lnTo>
                <a:lnTo>
                  <a:pt x="0" y="291909"/>
                </a:lnTo>
                <a:lnTo>
                  <a:pt x="0" y="245908"/>
                </a:lnTo>
                <a:lnTo>
                  <a:pt x="8089" y="200445"/>
                </a:lnTo>
                <a:lnTo>
                  <a:pt x="24268" y="156600"/>
                </a:lnTo>
                <a:lnTo>
                  <a:pt x="48537" y="115449"/>
                </a:lnTo>
                <a:lnTo>
                  <a:pt x="80896" y="78071"/>
                </a:lnTo>
                <a:lnTo>
                  <a:pt x="119626" y="46842"/>
                </a:lnTo>
                <a:lnTo>
                  <a:pt x="162266" y="23421"/>
                </a:lnTo>
                <a:lnTo>
                  <a:pt x="207698" y="7807"/>
                </a:lnTo>
                <a:lnTo>
                  <a:pt x="254805" y="0"/>
                </a:lnTo>
                <a:lnTo>
                  <a:pt x="302471" y="0"/>
                </a:lnTo>
                <a:lnTo>
                  <a:pt x="349579" y="7807"/>
                </a:lnTo>
                <a:lnTo>
                  <a:pt x="395011" y="23421"/>
                </a:lnTo>
                <a:lnTo>
                  <a:pt x="437650" y="46842"/>
                </a:lnTo>
                <a:lnTo>
                  <a:pt x="476381" y="78071"/>
                </a:lnTo>
                <a:close/>
              </a:path>
            </a:pathLst>
          </a:custGeom>
          <a:ln w="2540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29500" y="5105400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Fish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790345" y="5085015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5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35908" y="5436323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2"/>
                </a:lnTo>
                <a:lnTo>
                  <a:pt x="0" y="24487"/>
                </a:lnTo>
                <a:lnTo>
                  <a:pt x="2329" y="33702"/>
                </a:lnTo>
                <a:lnTo>
                  <a:pt x="9316" y="41802"/>
                </a:lnTo>
                <a:lnTo>
                  <a:pt x="19837" y="47181"/>
                </a:lnTo>
                <a:lnTo>
                  <a:pt x="31806" y="48975"/>
                </a:lnTo>
                <a:lnTo>
                  <a:pt x="43775" y="47181"/>
                </a:lnTo>
                <a:lnTo>
                  <a:pt x="54297" y="41802"/>
                </a:lnTo>
                <a:lnTo>
                  <a:pt x="61284" y="33702"/>
                </a:lnTo>
                <a:lnTo>
                  <a:pt x="63613" y="24487"/>
                </a:lnTo>
                <a:lnTo>
                  <a:pt x="61284" y="15272"/>
                </a:lnTo>
                <a:lnTo>
                  <a:pt x="54297" y="7172"/>
                </a:lnTo>
                <a:lnTo>
                  <a:pt x="43775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129488" y="4541861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5" y="7172"/>
                </a:lnTo>
                <a:lnTo>
                  <a:pt x="2328" y="15273"/>
                </a:lnTo>
                <a:lnTo>
                  <a:pt x="0" y="24488"/>
                </a:lnTo>
                <a:lnTo>
                  <a:pt x="2328" y="33703"/>
                </a:lnTo>
                <a:lnTo>
                  <a:pt x="9315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755776" y="5660209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7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5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3" y="24487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57664" y="5133991"/>
            <a:ext cx="868680" cy="509270"/>
          </a:xfrm>
          <a:custGeom>
            <a:avLst/>
            <a:gdLst/>
            <a:ahLst/>
            <a:cxnLst/>
            <a:rect l="l" t="t" r="r" b="b"/>
            <a:pathLst>
              <a:path w="868679" h="509270">
                <a:moveTo>
                  <a:pt x="0" y="0"/>
                </a:moveTo>
                <a:lnTo>
                  <a:pt x="864038" y="506254"/>
                </a:lnTo>
                <a:lnTo>
                  <a:pt x="868147" y="50866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678994" y="5595072"/>
            <a:ext cx="76781" cy="65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611226" y="5125429"/>
            <a:ext cx="1186815" cy="782320"/>
          </a:xfrm>
          <a:custGeom>
            <a:avLst/>
            <a:gdLst/>
            <a:ahLst/>
            <a:cxnLst/>
            <a:rect l="l" t="t" r="r" b="b"/>
            <a:pathLst>
              <a:path w="1186815" h="782320">
                <a:moveTo>
                  <a:pt x="1186761" y="0"/>
                </a:moveTo>
                <a:lnTo>
                  <a:pt x="0" y="7820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57800" y="5448300"/>
            <a:ext cx="339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Beef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555254" y="5898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908197" y="5500637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5" y="7172"/>
                </a:lnTo>
                <a:lnTo>
                  <a:pt x="2328" y="15273"/>
                </a:lnTo>
                <a:lnTo>
                  <a:pt x="0" y="24488"/>
                </a:lnTo>
                <a:lnTo>
                  <a:pt x="2328" y="33703"/>
                </a:lnTo>
                <a:lnTo>
                  <a:pt x="9315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258075" y="4632397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5" y="7172"/>
                </a:lnTo>
                <a:lnTo>
                  <a:pt x="2328" y="15273"/>
                </a:lnTo>
                <a:lnTo>
                  <a:pt x="0" y="24488"/>
                </a:lnTo>
                <a:lnTo>
                  <a:pt x="2328" y="33703"/>
                </a:lnTo>
                <a:lnTo>
                  <a:pt x="9315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7" y="41803"/>
                </a:lnTo>
                <a:lnTo>
                  <a:pt x="61284" y="33703"/>
                </a:lnTo>
                <a:lnTo>
                  <a:pt x="63613" y="24488"/>
                </a:lnTo>
                <a:lnTo>
                  <a:pt x="61284" y="15273"/>
                </a:lnTo>
                <a:lnTo>
                  <a:pt x="54297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94465" y="4685563"/>
            <a:ext cx="1537970" cy="762000"/>
          </a:xfrm>
          <a:custGeom>
            <a:avLst/>
            <a:gdLst/>
            <a:ahLst/>
            <a:cxnLst/>
            <a:rect l="l" t="t" r="r" b="b"/>
            <a:pathLst>
              <a:path w="1537970" h="762000">
                <a:moveTo>
                  <a:pt x="0" y="761989"/>
                </a:moveTo>
                <a:lnTo>
                  <a:pt x="1533271" y="2120"/>
                </a:lnTo>
                <a:lnTo>
                  <a:pt x="153754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185685" y="4665233"/>
            <a:ext cx="77445" cy="67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699454" y="5462414"/>
            <a:ext cx="1174750" cy="59690"/>
          </a:xfrm>
          <a:custGeom>
            <a:avLst/>
            <a:gdLst/>
            <a:ahLst/>
            <a:cxnLst/>
            <a:rect l="l" t="t" r="r" b="b"/>
            <a:pathLst>
              <a:path w="1174750" h="59689">
                <a:moveTo>
                  <a:pt x="0" y="0"/>
                </a:moveTo>
                <a:lnTo>
                  <a:pt x="1169368" y="59111"/>
                </a:lnTo>
                <a:lnTo>
                  <a:pt x="1174125" y="593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834379" y="5483526"/>
            <a:ext cx="73884" cy="7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070600" y="4610100"/>
            <a:ext cx="372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Nigiri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29200" y="3873500"/>
            <a:ext cx="22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67" name="object 67"/>
          <p:cNvSpPr/>
          <p:nvPr/>
        </p:nvSpPr>
        <p:spPr>
          <a:xfrm>
            <a:off x="3779912" y="3068960"/>
            <a:ext cx="1019175" cy="74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555254" y="6025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28254" y="6025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5" h="49529">
                <a:moveTo>
                  <a:pt x="31807" y="0"/>
                </a:moveTo>
                <a:lnTo>
                  <a:pt x="19838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8" y="47182"/>
                </a:lnTo>
                <a:lnTo>
                  <a:pt x="31807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4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968254" y="56449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2"/>
                </a:lnTo>
                <a:lnTo>
                  <a:pt x="9316" y="41803"/>
                </a:lnTo>
                <a:lnTo>
                  <a:pt x="19837" y="47182"/>
                </a:lnTo>
                <a:lnTo>
                  <a:pt x="31806" y="48976"/>
                </a:lnTo>
                <a:lnTo>
                  <a:pt x="43776" y="47182"/>
                </a:lnTo>
                <a:lnTo>
                  <a:pt x="54298" y="41803"/>
                </a:lnTo>
                <a:lnTo>
                  <a:pt x="61285" y="33702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095254" y="4387648"/>
            <a:ext cx="64135" cy="49530"/>
          </a:xfrm>
          <a:custGeom>
            <a:avLst/>
            <a:gdLst/>
            <a:ahLst/>
            <a:cxnLst/>
            <a:rect l="l" t="t" r="r" b="b"/>
            <a:pathLst>
              <a:path w="64134" h="49529">
                <a:moveTo>
                  <a:pt x="31806" y="0"/>
                </a:moveTo>
                <a:lnTo>
                  <a:pt x="19837" y="1793"/>
                </a:lnTo>
                <a:lnTo>
                  <a:pt x="9316" y="7172"/>
                </a:lnTo>
                <a:lnTo>
                  <a:pt x="2329" y="15273"/>
                </a:lnTo>
                <a:lnTo>
                  <a:pt x="0" y="24488"/>
                </a:lnTo>
                <a:lnTo>
                  <a:pt x="2329" y="33703"/>
                </a:lnTo>
                <a:lnTo>
                  <a:pt x="9316" y="41803"/>
                </a:lnTo>
                <a:lnTo>
                  <a:pt x="19837" y="47183"/>
                </a:lnTo>
                <a:lnTo>
                  <a:pt x="31806" y="48976"/>
                </a:lnTo>
                <a:lnTo>
                  <a:pt x="43776" y="47183"/>
                </a:lnTo>
                <a:lnTo>
                  <a:pt x="54298" y="41803"/>
                </a:lnTo>
                <a:lnTo>
                  <a:pt x="61285" y="33703"/>
                </a:lnTo>
                <a:lnTo>
                  <a:pt x="63613" y="24488"/>
                </a:lnTo>
                <a:lnTo>
                  <a:pt x="61285" y="15273"/>
                </a:lnTo>
                <a:lnTo>
                  <a:pt x="54298" y="7172"/>
                </a:lnTo>
                <a:lnTo>
                  <a:pt x="43776" y="1793"/>
                </a:lnTo>
                <a:lnTo>
                  <a:pt x="318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599858" y="4390957"/>
            <a:ext cx="1344975" cy="813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669326" y="4488981"/>
            <a:ext cx="1144905" cy="610235"/>
          </a:xfrm>
          <a:custGeom>
            <a:avLst/>
            <a:gdLst/>
            <a:ahLst/>
            <a:cxnLst/>
            <a:rect l="l" t="t" r="r" b="b"/>
            <a:pathLst>
              <a:path w="1144904" h="610235">
                <a:moveTo>
                  <a:pt x="0" y="610090"/>
                </a:moveTo>
                <a:lnTo>
                  <a:pt x="1138799" y="2987"/>
                </a:lnTo>
                <a:lnTo>
                  <a:pt x="11444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790201" y="4456122"/>
            <a:ext cx="85725" cy="69850"/>
          </a:xfrm>
          <a:custGeom>
            <a:avLst/>
            <a:gdLst/>
            <a:ahLst/>
            <a:cxnLst/>
            <a:rect l="l" t="t" r="r" b="b"/>
            <a:pathLst>
              <a:path w="85725" h="69850">
                <a:moveTo>
                  <a:pt x="85166" y="0"/>
                </a:moveTo>
                <a:lnTo>
                  <a:pt x="0" y="2226"/>
                </a:lnTo>
                <a:lnTo>
                  <a:pt x="35847" y="69467"/>
                </a:lnTo>
                <a:lnTo>
                  <a:pt x="851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331786" y="6615065"/>
            <a:ext cx="914441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369886" y="6671264"/>
            <a:ext cx="768985" cy="0"/>
          </a:xfrm>
          <a:custGeom>
            <a:avLst/>
            <a:gdLst/>
            <a:ahLst/>
            <a:cxnLst/>
            <a:rect l="l" t="t" r="r" b="b"/>
            <a:pathLst>
              <a:path w="768985">
                <a:moveTo>
                  <a:pt x="0" y="0"/>
                </a:moveTo>
                <a:lnTo>
                  <a:pt x="762041" y="0"/>
                </a:lnTo>
                <a:lnTo>
                  <a:pt x="76839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131928" y="663316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788307" y="4390957"/>
            <a:ext cx="1344975" cy="813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857775" y="4488982"/>
            <a:ext cx="1144905" cy="610235"/>
          </a:xfrm>
          <a:custGeom>
            <a:avLst/>
            <a:gdLst/>
            <a:ahLst/>
            <a:cxnLst/>
            <a:rect l="l" t="t" r="r" b="b"/>
            <a:pathLst>
              <a:path w="1144904" h="610235">
                <a:moveTo>
                  <a:pt x="0" y="610090"/>
                </a:moveTo>
                <a:lnTo>
                  <a:pt x="1138799" y="2987"/>
                </a:lnTo>
                <a:lnTo>
                  <a:pt x="114440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978650" y="4456122"/>
            <a:ext cx="85725" cy="69850"/>
          </a:xfrm>
          <a:custGeom>
            <a:avLst/>
            <a:gdLst/>
            <a:ahLst/>
            <a:cxnLst/>
            <a:rect l="l" t="t" r="r" b="b"/>
            <a:pathLst>
              <a:path w="85725" h="69850">
                <a:moveTo>
                  <a:pt x="85164" y="0"/>
                </a:moveTo>
                <a:lnTo>
                  <a:pt x="0" y="2226"/>
                </a:lnTo>
                <a:lnTo>
                  <a:pt x="35847" y="69467"/>
                </a:lnTo>
                <a:lnTo>
                  <a:pt x="851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98880" y="2537409"/>
            <a:ext cx="319024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1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these interpretations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a model 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above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axiom?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324100" y="6536754"/>
            <a:ext cx="141097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0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hasIngredient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001000" y="4064000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Rice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9" name="Rectangle 2">
            <a:extLst>
              <a:ext uri="{FF2B5EF4-FFF2-40B4-BE49-F238E27FC236}">
                <a16:creationId xmlns:a16="http://schemas.microsoft.com/office/drawing/2014/main" id="{E52DB536-8459-442F-A03E-DD6669C92706}"/>
              </a:ext>
            </a:extLst>
          </p:cNvPr>
          <p:cNvSpPr txBox="1">
            <a:spLocks/>
          </p:cNvSpPr>
          <p:nvPr/>
        </p:nvSpPr>
        <p:spPr>
          <a:xfrm>
            <a:off x="0" y="-4770"/>
            <a:ext cx="7775575" cy="792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+mj-lt"/>
                <a:ea typeface="MS PGothic" panose="020B0600070205080204" charset="-128"/>
                <a:cs typeface="MS PGothic" panose="020B0600070205080204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F6C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Model-Theoretic Semantics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6F6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928AFB5A-511B-42A5-8474-1E316B3228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5319" y="816658"/>
            <a:ext cx="4633362" cy="1822862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037340FD-7390-40C4-BA2A-C226F54F85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2589" y="3103829"/>
            <a:ext cx="768163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3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E6B567-9B08-41CD-8C66-EA4F24C1C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C61E5-FED2-454B-9AD1-BBA1119E05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2479" y="3303387"/>
            <a:ext cx="4596033" cy="756868"/>
          </a:xfrm>
        </p:spPr>
        <p:txBody>
          <a:bodyPr/>
          <a:lstStyle/>
          <a:p>
            <a:pPr algn="ctr"/>
            <a:r>
              <a:rPr lang="zh-CN" altLang="en-US" dirty="0"/>
              <a:t>基于逻辑语义的本体推理</a:t>
            </a:r>
          </a:p>
        </p:txBody>
      </p:sp>
    </p:spTree>
    <p:extLst>
      <p:ext uri="{BB962C8B-B14F-4D97-AF65-F5344CB8AC3E}">
        <p14:creationId xmlns:p14="http://schemas.microsoft.com/office/powerpoint/2010/main" val="389098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Assignments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Small questions: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To ensure that you grasp the basics taught in lectures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Short essays of 200 – 500 words: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75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To make you think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To practice academic writing</a:t>
            </a:r>
            <a:endParaRPr lang="en-US" altLang="zh-CN" sz="2200" b="1" dirty="0">
              <a:solidFill>
                <a:srgbClr val="3A3A6D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Arial"/>
                <a:cs typeface="+mn-cs"/>
              </a:rPr>
              <a:t>Modeling tasks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To get your hands dirty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eaLnBrk="1" hangingPunct="1"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To appreciate numerous ways in which things can be done</a:t>
            </a:r>
            <a:endParaRPr lang="en-US" altLang="zh-CN" sz="2200" b="1" dirty="0">
              <a:solidFill>
                <a:srgbClr val="C00000"/>
              </a:solidFill>
              <a:latin typeface="Arial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Programming tasks: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To hone your Java programming skills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Instructed stepwise by TAs and myself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75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1591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775575" cy="792163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Research Problems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9735E7-9C1A-4CF0-99CF-71B43A41EC8F}"/>
              </a:ext>
            </a:extLst>
          </p:cNvPr>
          <p:cNvSpPr txBox="1"/>
          <p:nvPr/>
        </p:nvSpPr>
        <p:spPr>
          <a:xfrm>
            <a:off x="551202" y="994041"/>
            <a:ext cx="8041596" cy="33547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6F6C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To f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ind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proper logical languages for KR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-"/>
              <a:tabLst/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Expressiveness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more expressive power comes with computational cost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-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Computational properties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tabLst/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      - decidability  </a:t>
            </a:r>
            <a:endParaRPr lang="en-US" altLang="zh-CN" sz="2000" b="1" dirty="0">
              <a:solidFill>
                <a:schemeClr val="bg2"/>
              </a:solidFill>
              <a:latin typeface="思源黑体 CN Bold" panose="02010600030101010101" charset="-122"/>
              <a:ea typeface="思源黑体 CN Bold" panose="02010600030101010101" charset="-122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tabLst/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         e.g. first-order logic is undecidable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     - complexity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tabLst/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         polynomial or exponential or even worse?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175703-C4BD-4AB8-A7D5-8CB89B2EC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6" y="4505417"/>
            <a:ext cx="978171" cy="1475019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93341073-635B-4730-BA69-D71EB76AEE2A}"/>
              </a:ext>
            </a:extLst>
          </p:cNvPr>
          <p:cNvSpPr/>
          <p:nvPr/>
        </p:nvSpPr>
        <p:spPr>
          <a:xfrm>
            <a:off x="409021" y="6066149"/>
            <a:ext cx="1545503" cy="538334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gradFill flip="none" rotWithShape="1">
            <a:gsLst>
              <a:gs pos="0">
                <a:srgbClr val="8DCE52">
                  <a:tint val="66000"/>
                  <a:satMod val="160000"/>
                </a:srgbClr>
              </a:gs>
              <a:gs pos="50000">
                <a:srgbClr val="8DCE52">
                  <a:tint val="44500"/>
                  <a:satMod val="160000"/>
                </a:srgbClr>
              </a:gs>
              <a:gs pos="100000">
                <a:srgbClr val="8DCE52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</a:t>
            </a:r>
            <a:r>
              <a:rPr lang="en-US" altLang="zh-CN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ranz </a:t>
            </a:r>
            <a:r>
              <a:rPr lang="en-US" altLang="zh-CN" sz="1600" dirty="0" err="1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Baader</a:t>
            </a:r>
            <a:endParaRPr lang="en-US" altLang="zh-CN"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TU D</a:t>
            </a:r>
            <a:r>
              <a:rPr lang="en-US" altLang="zh-CN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resden</a:t>
            </a:r>
            <a:endParaRPr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A2DB62A-0256-4DE1-AE51-4FEBE385B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92" y="4505417"/>
            <a:ext cx="1111182" cy="1475020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A2E25246-78AD-411A-B92B-4C1F338C11E8}"/>
              </a:ext>
            </a:extLst>
          </p:cNvPr>
          <p:cNvSpPr/>
          <p:nvPr/>
        </p:nvSpPr>
        <p:spPr>
          <a:xfrm>
            <a:off x="2200531" y="6066149"/>
            <a:ext cx="1545503" cy="538334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gradFill flip="none" rotWithShape="1">
            <a:gsLst>
              <a:gs pos="0">
                <a:srgbClr val="8DCE52">
                  <a:tint val="66000"/>
                  <a:satMod val="160000"/>
                </a:srgbClr>
              </a:gs>
              <a:gs pos="50000">
                <a:srgbClr val="8DCE52">
                  <a:tint val="44500"/>
                  <a:satMod val="160000"/>
                </a:srgbClr>
              </a:gs>
              <a:gs pos="100000">
                <a:srgbClr val="8DCE52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Carsten Lutz</a:t>
            </a:r>
            <a:endParaRPr lang="en-US" altLang="zh-CN"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Univ. of Bremen</a:t>
            </a:r>
            <a:endParaRPr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585DB70-8850-4366-87A6-771E0909B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97" y="4508079"/>
            <a:ext cx="1963143" cy="1472357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32EFA933-38C0-4A3D-A53E-9C2832AB2F86}"/>
              </a:ext>
            </a:extLst>
          </p:cNvPr>
          <p:cNvSpPr/>
          <p:nvPr/>
        </p:nvSpPr>
        <p:spPr>
          <a:xfrm>
            <a:off x="4215355" y="6065191"/>
            <a:ext cx="1655453" cy="538334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gradFill flip="none" rotWithShape="1">
            <a:gsLst>
              <a:gs pos="0">
                <a:srgbClr val="8DCE52">
                  <a:tint val="66000"/>
                  <a:satMod val="160000"/>
                </a:srgbClr>
              </a:gs>
              <a:gs pos="50000">
                <a:srgbClr val="8DCE52">
                  <a:tint val="44500"/>
                  <a:satMod val="160000"/>
                </a:srgbClr>
              </a:gs>
              <a:gs pos="100000">
                <a:srgbClr val="8DCE52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Frank Wolter</a:t>
            </a:r>
            <a:endParaRPr lang="en-US" altLang="zh-CN"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Univ. of Liverpool</a:t>
            </a:r>
            <a:endParaRPr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794055C-C331-4DA9-927D-4930EE970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57" y="4505749"/>
            <a:ext cx="1474687" cy="147468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39A901FD-A450-4B3D-BEAA-C6C6439AA8FA}"/>
              </a:ext>
            </a:extLst>
          </p:cNvPr>
          <p:cNvSpPr/>
          <p:nvPr/>
        </p:nvSpPr>
        <p:spPr>
          <a:xfrm>
            <a:off x="6171117" y="6071940"/>
            <a:ext cx="2699864" cy="538334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gradFill flip="none" rotWithShape="1">
            <a:gsLst>
              <a:gs pos="0">
                <a:srgbClr val="8DCE52">
                  <a:tint val="66000"/>
                  <a:satMod val="160000"/>
                </a:srgbClr>
              </a:gs>
              <a:gs pos="50000">
                <a:srgbClr val="8DCE52">
                  <a:tint val="44500"/>
                  <a:satMod val="160000"/>
                </a:srgbClr>
              </a:gs>
              <a:gs pos="100000">
                <a:srgbClr val="8DCE52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Diego </a:t>
            </a:r>
            <a:r>
              <a:rPr lang="en-US" sz="1600" dirty="0" err="1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Calvanese</a:t>
            </a:r>
            <a:endParaRPr lang="en-US" altLang="zh-CN"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Free Univ. of </a:t>
            </a:r>
            <a:r>
              <a:rPr lang="en-US" sz="1600" dirty="0" err="1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Bozen</a:t>
            </a:r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-Bolzano</a:t>
            </a:r>
            <a:endParaRPr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7967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775575" cy="792163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Research Problems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9735E7-9C1A-4CF0-99CF-71B43A41EC8F}"/>
              </a:ext>
            </a:extLst>
          </p:cNvPr>
          <p:cNvSpPr txBox="1"/>
          <p:nvPr/>
        </p:nvSpPr>
        <p:spPr>
          <a:xfrm>
            <a:off x="409021" y="1008900"/>
            <a:ext cx="8041596" cy="33547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6F6C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o develop reasoning methods for KR languages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-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Standard reasoning (entailment checking)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e.g.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Boolean queries</a:t>
            </a:r>
            <a:r>
              <a:rPr lang="en-US" altLang="zh-CN" sz="2000" b="1" dirty="0">
                <a:solidFill>
                  <a:srgbClr val="000000">
                    <a:lumMod val="50000"/>
                    <a:lumOff val="50000"/>
                  </a:srgbClr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,</a:t>
            </a:r>
            <a:r>
              <a:rPr lang="zh-CN" altLang="en-US" sz="2000" b="1" dirty="0">
                <a:solidFill>
                  <a:srgbClr val="000000">
                    <a:lumMod val="50000"/>
                    <a:lumOff val="50000"/>
                  </a:srgbClr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 </a:t>
            </a:r>
            <a:r>
              <a:rPr lang="en-US" altLang="zh-CN" sz="2000" b="1" dirty="0">
                <a:solidFill>
                  <a:srgbClr val="000000">
                    <a:lumMod val="50000"/>
                    <a:lumOff val="50000"/>
                  </a:srgbClr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check if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KB ⊨ </a:t>
            </a:r>
            <a:r>
              <a:rPr kumimoji="0" lang="el-GR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α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Char char="-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Non-standard reasoning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derive new knowledge from the existing</a:t>
            </a:r>
            <a:r>
              <a:rPr lang="en-US" altLang="zh-CN" sz="2000" b="1" dirty="0">
                <a:solidFill>
                  <a:srgbClr val="808080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,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KB ⊨ </a:t>
            </a:r>
            <a:r>
              <a:rPr lang="en-US" altLang="zh-CN" sz="2000" b="1" dirty="0">
                <a:solidFill>
                  <a:srgbClr val="808080"/>
                </a:solidFill>
                <a:latin typeface="思源黑体 CN Bold" panose="02010600030101010101" charset="-122"/>
                <a:ea typeface="思源黑体 CN Bold" panose="02010600030101010101" charset="-122"/>
              </a:rPr>
              <a:t>KB’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思源黑体 CN Bold" panose="02010600030101010101" charset="-122"/>
              <a:ea typeface="思源黑体 CN Bold" panose="0201060003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     e.g. Jack has a child who is a lawyer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  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Jack has a child who is not a lawyer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       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What can you derive from these?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思源黑体 CN Bold" panose="02010600030101010101" charset="-122"/>
                <a:ea typeface="思源黑体 CN Bold" panose="02010600030101010101" charset="-122"/>
                <a:cs typeface="+mn-cs"/>
              </a:rPr>
              <a:t>      usually harder than standard reasoning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3341073-635B-4730-BA69-D71EB76AEE2A}"/>
              </a:ext>
            </a:extLst>
          </p:cNvPr>
          <p:cNvSpPr/>
          <p:nvPr/>
        </p:nvSpPr>
        <p:spPr>
          <a:xfrm>
            <a:off x="409021" y="6066149"/>
            <a:ext cx="1545503" cy="538334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gradFill flip="none" rotWithShape="1">
            <a:gsLst>
              <a:gs pos="0">
                <a:srgbClr val="8DCE52">
                  <a:tint val="66000"/>
                  <a:satMod val="160000"/>
                </a:srgbClr>
              </a:gs>
              <a:gs pos="50000">
                <a:srgbClr val="8DCE52">
                  <a:tint val="44500"/>
                  <a:satMod val="160000"/>
                </a:srgbClr>
              </a:gs>
              <a:gs pos="100000">
                <a:srgbClr val="8DCE52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Martin Davis</a:t>
            </a:r>
            <a:endParaRPr lang="en-US" altLang="zh-CN"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New York Univ.</a:t>
            </a:r>
            <a:endParaRPr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A2E25246-78AD-411A-B92B-4C1F338C11E8}"/>
              </a:ext>
            </a:extLst>
          </p:cNvPr>
          <p:cNvSpPr/>
          <p:nvPr/>
        </p:nvSpPr>
        <p:spPr>
          <a:xfrm>
            <a:off x="2437058" y="6066149"/>
            <a:ext cx="1889150" cy="538334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gradFill flip="none" rotWithShape="1">
            <a:gsLst>
              <a:gs pos="0">
                <a:srgbClr val="8DCE52">
                  <a:tint val="66000"/>
                  <a:satMod val="160000"/>
                </a:srgbClr>
              </a:gs>
              <a:gs pos="50000">
                <a:srgbClr val="8DCE52">
                  <a:tint val="44500"/>
                  <a:satMod val="160000"/>
                </a:srgbClr>
              </a:gs>
              <a:gs pos="100000">
                <a:srgbClr val="8DCE52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J. A. Robinson</a:t>
            </a:r>
            <a:endParaRPr lang="en-US" altLang="zh-CN"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Syracuse University</a:t>
            </a:r>
            <a:endParaRPr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32EFA933-38C0-4A3D-A53E-9C2832AB2F86}"/>
              </a:ext>
            </a:extLst>
          </p:cNvPr>
          <p:cNvSpPr/>
          <p:nvPr/>
        </p:nvSpPr>
        <p:spPr>
          <a:xfrm>
            <a:off x="4562909" y="6066149"/>
            <a:ext cx="1655453" cy="538334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gradFill flip="none" rotWithShape="1">
            <a:gsLst>
              <a:gs pos="0">
                <a:srgbClr val="8DCE52">
                  <a:tint val="66000"/>
                  <a:satMod val="160000"/>
                </a:srgbClr>
              </a:gs>
              <a:gs pos="50000">
                <a:srgbClr val="8DCE52">
                  <a:tint val="44500"/>
                  <a:satMod val="160000"/>
                </a:srgbClr>
              </a:gs>
              <a:gs pos="100000">
                <a:srgbClr val="8DCE52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Ian </a:t>
            </a:r>
            <a:r>
              <a:rPr lang="en-US" sz="1600" dirty="0" err="1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Horrocks</a:t>
            </a:r>
            <a:endParaRPr lang="en-US" altLang="zh-CN"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Univ. of Oxford</a:t>
            </a:r>
            <a:endParaRPr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39A901FD-A450-4B3D-BEAA-C6C6439AA8FA}"/>
              </a:ext>
            </a:extLst>
          </p:cNvPr>
          <p:cNvSpPr/>
          <p:nvPr/>
        </p:nvSpPr>
        <p:spPr>
          <a:xfrm>
            <a:off x="6342434" y="6066149"/>
            <a:ext cx="2373549" cy="538334"/>
          </a:xfrm>
          <a:custGeom>
            <a:avLst/>
            <a:gdLst/>
            <a:ahLst/>
            <a:cxnLst/>
            <a:rect l="l" t="t" r="r" b="b"/>
            <a:pathLst>
              <a:path w="3960495" h="2736850">
                <a:moveTo>
                  <a:pt x="3504380" y="0"/>
                </a:moveTo>
                <a:lnTo>
                  <a:pt x="456059" y="0"/>
                </a:lnTo>
                <a:lnTo>
                  <a:pt x="409430" y="2354"/>
                </a:lnTo>
                <a:lnTo>
                  <a:pt x="364147" y="9265"/>
                </a:lnTo>
                <a:lnTo>
                  <a:pt x="320441" y="20503"/>
                </a:lnTo>
                <a:lnTo>
                  <a:pt x="278540" y="35839"/>
                </a:lnTo>
                <a:lnTo>
                  <a:pt x="238674" y="55043"/>
                </a:lnTo>
                <a:lnTo>
                  <a:pt x="201072" y="77887"/>
                </a:lnTo>
                <a:lnTo>
                  <a:pt x="165963" y="104141"/>
                </a:lnTo>
                <a:lnTo>
                  <a:pt x="133576" y="133576"/>
                </a:lnTo>
                <a:lnTo>
                  <a:pt x="104141" y="165963"/>
                </a:lnTo>
                <a:lnTo>
                  <a:pt x="77887" y="201072"/>
                </a:lnTo>
                <a:lnTo>
                  <a:pt x="55043" y="238674"/>
                </a:lnTo>
                <a:lnTo>
                  <a:pt x="35839" y="278540"/>
                </a:lnTo>
                <a:lnTo>
                  <a:pt x="20503" y="320441"/>
                </a:lnTo>
                <a:lnTo>
                  <a:pt x="9265" y="364147"/>
                </a:lnTo>
                <a:lnTo>
                  <a:pt x="2354" y="409430"/>
                </a:lnTo>
                <a:lnTo>
                  <a:pt x="0" y="456059"/>
                </a:lnTo>
                <a:lnTo>
                  <a:pt x="0" y="2280243"/>
                </a:lnTo>
                <a:lnTo>
                  <a:pt x="2354" y="2326873"/>
                </a:lnTo>
                <a:lnTo>
                  <a:pt x="9265" y="2372155"/>
                </a:lnTo>
                <a:lnTo>
                  <a:pt x="20503" y="2415862"/>
                </a:lnTo>
                <a:lnTo>
                  <a:pt x="35839" y="2457763"/>
                </a:lnTo>
                <a:lnTo>
                  <a:pt x="55043" y="2497629"/>
                </a:lnTo>
                <a:lnTo>
                  <a:pt x="77887" y="2535231"/>
                </a:lnTo>
                <a:lnTo>
                  <a:pt x="104141" y="2570340"/>
                </a:lnTo>
                <a:lnTo>
                  <a:pt x="133576" y="2602726"/>
                </a:lnTo>
                <a:lnTo>
                  <a:pt x="165963" y="2632161"/>
                </a:lnTo>
                <a:lnTo>
                  <a:pt x="201072" y="2658415"/>
                </a:lnTo>
                <a:lnTo>
                  <a:pt x="238674" y="2681259"/>
                </a:lnTo>
                <a:lnTo>
                  <a:pt x="278540" y="2700464"/>
                </a:lnTo>
                <a:lnTo>
                  <a:pt x="320441" y="2715800"/>
                </a:lnTo>
                <a:lnTo>
                  <a:pt x="364147" y="2727038"/>
                </a:lnTo>
                <a:lnTo>
                  <a:pt x="409430" y="2733949"/>
                </a:lnTo>
                <a:lnTo>
                  <a:pt x="456059" y="2736303"/>
                </a:lnTo>
                <a:lnTo>
                  <a:pt x="3504380" y="2736303"/>
                </a:lnTo>
                <a:lnTo>
                  <a:pt x="3551009" y="2733949"/>
                </a:lnTo>
                <a:lnTo>
                  <a:pt x="3596292" y="2727038"/>
                </a:lnTo>
                <a:lnTo>
                  <a:pt x="3639998" y="2715800"/>
                </a:lnTo>
                <a:lnTo>
                  <a:pt x="3681899" y="2700464"/>
                </a:lnTo>
                <a:lnTo>
                  <a:pt x="3721765" y="2681259"/>
                </a:lnTo>
                <a:lnTo>
                  <a:pt x="3759367" y="2658415"/>
                </a:lnTo>
                <a:lnTo>
                  <a:pt x="3794476" y="2632161"/>
                </a:lnTo>
                <a:lnTo>
                  <a:pt x="3826863" y="2602726"/>
                </a:lnTo>
                <a:lnTo>
                  <a:pt x="3856298" y="2570340"/>
                </a:lnTo>
                <a:lnTo>
                  <a:pt x="3882552" y="2535231"/>
                </a:lnTo>
                <a:lnTo>
                  <a:pt x="3905395" y="2497629"/>
                </a:lnTo>
                <a:lnTo>
                  <a:pt x="3924600" y="2457763"/>
                </a:lnTo>
                <a:lnTo>
                  <a:pt x="3939936" y="2415862"/>
                </a:lnTo>
                <a:lnTo>
                  <a:pt x="3951174" y="2372155"/>
                </a:lnTo>
                <a:lnTo>
                  <a:pt x="3958085" y="2326873"/>
                </a:lnTo>
                <a:lnTo>
                  <a:pt x="3960439" y="2280243"/>
                </a:lnTo>
                <a:lnTo>
                  <a:pt x="3960439" y="456059"/>
                </a:lnTo>
                <a:lnTo>
                  <a:pt x="3958085" y="409430"/>
                </a:lnTo>
                <a:lnTo>
                  <a:pt x="3951174" y="364147"/>
                </a:lnTo>
                <a:lnTo>
                  <a:pt x="3939936" y="320441"/>
                </a:lnTo>
                <a:lnTo>
                  <a:pt x="3924600" y="278540"/>
                </a:lnTo>
                <a:lnTo>
                  <a:pt x="3905395" y="238674"/>
                </a:lnTo>
                <a:lnTo>
                  <a:pt x="3882552" y="201072"/>
                </a:lnTo>
                <a:lnTo>
                  <a:pt x="3856298" y="165963"/>
                </a:lnTo>
                <a:lnTo>
                  <a:pt x="3826863" y="133576"/>
                </a:lnTo>
                <a:lnTo>
                  <a:pt x="3794476" y="104141"/>
                </a:lnTo>
                <a:lnTo>
                  <a:pt x="3759367" y="77887"/>
                </a:lnTo>
                <a:lnTo>
                  <a:pt x="3721765" y="55043"/>
                </a:lnTo>
                <a:lnTo>
                  <a:pt x="3681899" y="35839"/>
                </a:lnTo>
                <a:lnTo>
                  <a:pt x="3639998" y="20503"/>
                </a:lnTo>
                <a:lnTo>
                  <a:pt x="3596292" y="9265"/>
                </a:lnTo>
                <a:lnTo>
                  <a:pt x="3551009" y="2354"/>
                </a:lnTo>
                <a:lnTo>
                  <a:pt x="3504380" y="0"/>
                </a:lnTo>
                <a:close/>
              </a:path>
            </a:pathLst>
          </a:custGeom>
          <a:gradFill flip="none" rotWithShape="1">
            <a:gsLst>
              <a:gs pos="0">
                <a:srgbClr val="8DCE52">
                  <a:tint val="66000"/>
                  <a:satMod val="160000"/>
                </a:srgbClr>
              </a:gs>
              <a:gs pos="50000">
                <a:srgbClr val="8DCE52">
                  <a:tint val="44500"/>
                  <a:satMod val="160000"/>
                </a:srgbClr>
              </a:gs>
              <a:gs pos="100000">
                <a:srgbClr val="8DCE52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1600" dirty="0" err="1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Uli</a:t>
            </a:r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Sattler</a:t>
            </a:r>
            <a:endParaRPr lang="en-US" altLang="zh-CN"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6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Univ. of Manchester</a:t>
            </a:r>
            <a:endParaRPr sz="1600" dirty="0">
              <a:solidFill>
                <a:srgbClr val="006F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752837-2432-443E-A7DF-36410E157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1" y="4505417"/>
            <a:ext cx="2070204" cy="14750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A959AF-2955-45CB-A2F0-D0092A61D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08" y="4511051"/>
            <a:ext cx="1963143" cy="14693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D310C3-006E-4383-AC60-7590E008C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51" y="4513814"/>
            <a:ext cx="1272664" cy="14684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5D7F4D-2E5D-41A1-8B22-71CBA051E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10" y="4508078"/>
            <a:ext cx="1963144" cy="14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5146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4B66DF2F-76D1-4316-9E2F-8A25376A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75575" cy="792163"/>
          </a:xfrm>
        </p:spPr>
        <p:txBody>
          <a:bodyPr/>
          <a:lstStyle/>
          <a:p>
            <a:r>
              <a:rPr lang="en-US" altLang="zh-CN" sz="3200" dirty="0">
                <a:ea typeface="ＭＳ Ｐゴシック" panose="020B0600070205080204" pitchFamily="34" charset="-128"/>
              </a:rPr>
              <a:t>Standard Reasoning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352E3-4E3C-43D3-B402-2CAAD889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57" y="1205940"/>
            <a:ext cx="8345487" cy="4583113"/>
          </a:xfrm>
        </p:spPr>
        <p:txBody>
          <a:bodyPr/>
          <a:lstStyle/>
          <a:p>
            <a:pPr marL="0">
              <a:buFontTx/>
              <a:buNone/>
            </a:pPr>
            <a:r>
              <a:rPr lang="en-US" altLang="zh-CN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Major benefit </a:t>
            </a:r>
            <a:r>
              <a:rPr lang="en-US" altLang="zh-CN" b="1" dirty="0">
                <a:solidFill>
                  <a:srgbClr val="333399"/>
                </a:solidFill>
                <a:ea typeface="ＭＳ Ｐゴシック" panose="020B0600070205080204" pitchFamily="34" charset="-128"/>
              </a:rPr>
              <a:t>of using DLs has been huge increase in range and sophistication of tools and infrastructure:</a:t>
            </a:r>
          </a:p>
          <a:p>
            <a:pPr marL="0"/>
            <a:r>
              <a:rPr lang="en-US" altLang="zh-CN" b="1" dirty="0">
                <a:solidFill>
                  <a:srgbClr val="333399"/>
                </a:solidFill>
                <a:ea typeface="ＭＳ Ｐゴシック" panose="020B0600070205080204" pitchFamily="34" charset="-128"/>
              </a:rPr>
              <a:t>Editors/development environments</a:t>
            </a:r>
          </a:p>
          <a:p>
            <a:pPr marL="0"/>
            <a:r>
              <a:rPr lang="en-US" altLang="zh-CN" b="1" dirty="0">
                <a:solidFill>
                  <a:srgbClr val="333399"/>
                </a:solidFill>
                <a:ea typeface="ＭＳ Ｐゴシック" panose="020B0600070205080204" pitchFamily="34" charset="-128"/>
              </a:rPr>
              <a:t>Reasoners  </a:t>
            </a:r>
          </a:p>
        </p:txBody>
      </p:sp>
      <p:grpSp>
        <p:nvGrpSpPr>
          <p:cNvPr id="62468" name="Group 17">
            <a:extLst>
              <a:ext uri="{FF2B5EF4-FFF2-40B4-BE49-F238E27FC236}">
                <a16:creationId xmlns:a16="http://schemas.microsoft.com/office/drawing/2014/main" id="{AFFDCF3D-050F-43B0-BEAD-3881D38A692E}"/>
              </a:ext>
            </a:extLst>
          </p:cNvPr>
          <p:cNvGrpSpPr>
            <a:grpSpLocks/>
          </p:cNvGrpSpPr>
          <p:nvPr/>
        </p:nvGrpSpPr>
        <p:grpSpPr bwMode="auto">
          <a:xfrm>
            <a:off x="1001434" y="3530888"/>
            <a:ext cx="6553200" cy="2551112"/>
            <a:chOff x="1447800" y="3805081"/>
            <a:chExt cx="6553200" cy="2551269"/>
          </a:xfrm>
        </p:grpSpPr>
        <p:pic>
          <p:nvPicPr>
            <p:cNvPr id="62469" name="Picture 6" descr="racer">
              <a:extLst>
                <a:ext uri="{FF2B5EF4-FFF2-40B4-BE49-F238E27FC236}">
                  <a16:creationId xmlns:a16="http://schemas.microsoft.com/office/drawing/2014/main" id="{1F931735-75FF-47D3-9DF1-B80E37557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1205" y="4736949"/>
              <a:ext cx="2593975" cy="617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470" name="Picture 7" descr="fact">
              <a:extLst>
                <a:ext uri="{FF2B5EF4-FFF2-40B4-BE49-F238E27FC236}">
                  <a16:creationId xmlns:a16="http://schemas.microsoft.com/office/drawing/2014/main" id="{8B788796-5556-4CC5-AE0C-3AA09B2FA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2273" y="3876211"/>
              <a:ext cx="2978727" cy="68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2471" name="Group 15">
              <a:extLst>
                <a:ext uri="{FF2B5EF4-FFF2-40B4-BE49-F238E27FC236}">
                  <a16:creationId xmlns:a16="http://schemas.microsoft.com/office/drawing/2014/main" id="{96E34284-B129-4FEC-B698-1C4AD59DD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741" y="4736949"/>
              <a:ext cx="2680855" cy="823495"/>
              <a:chOff x="3360" y="3264"/>
              <a:chExt cx="1728" cy="597"/>
            </a:xfrm>
          </p:grpSpPr>
          <p:pic>
            <p:nvPicPr>
              <p:cNvPr id="62479" name="Picture 8">
                <a:extLst>
                  <a:ext uri="{FF2B5EF4-FFF2-40B4-BE49-F238E27FC236}">
                    <a16:creationId xmlns:a16="http://schemas.microsoft.com/office/drawing/2014/main" id="{D7102614-9365-4ED3-8BD6-EF9763149B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264"/>
                <a:ext cx="484" cy="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480" name="Text Box 9">
                <a:extLst>
                  <a:ext uri="{FF2B5EF4-FFF2-40B4-BE49-F238E27FC236}">
                    <a16:creationId xmlns:a16="http://schemas.microsoft.com/office/drawing/2014/main" id="{3486FB6B-692A-4DE2-A536-54EB9F9840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3264"/>
                <a:ext cx="1200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4800" b="1"/>
                  <a:t>Pellet</a:t>
                </a:r>
              </a:p>
            </p:txBody>
          </p:sp>
        </p:grpSp>
        <p:pic>
          <p:nvPicPr>
            <p:cNvPr id="62472" name="Picture 10">
              <a:extLst>
                <a:ext uri="{FF2B5EF4-FFF2-40B4-BE49-F238E27FC236}">
                  <a16:creationId xmlns:a16="http://schemas.microsoft.com/office/drawing/2014/main" id="{7DB4711B-B3AA-4334-AFF1-C67D78E59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000" b="55000"/>
            <a:stretch>
              <a:fillRect/>
            </a:stretch>
          </p:blipFill>
          <p:spPr bwMode="auto">
            <a:xfrm>
              <a:off x="1447800" y="5531476"/>
              <a:ext cx="1117023" cy="62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3" name="Text Box 11">
              <a:extLst>
                <a:ext uri="{FF2B5EF4-FFF2-40B4-BE49-F238E27FC236}">
                  <a16:creationId xmlns:a16="http://schemas.microsoft.com/office/drawing/2014/main" id="{0C3B6747-9223-4BDB-A8B7-18EDB24F1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5886" y="5531476"/>
              <a:ext cx="268085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4000" b="1"/>
                <a:t>KAON2</a:t>
              </a:r>
            </a:p>
          </p:txBody>
        </p:sp>
        <p:grpSp>
          <p:nvGrpSpPr>
            <p:cNvPr id="62474" name="Group 12">
              <a:extLst>
                <a:ext uri="{FF2B5EF4-FFF2-40B4-BE49-F238E27FC236}">
                  <a16:creationId xmlns:a16="http://schemas.microsoft.com/office/drawing/2014/main" id="{F3396844-9563-4A3D-B78D-F317667B75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741" y="5531476"/>
              <a:ext cx="2308514" cy="824874"/>
              <a:chOff x="3264" y="3648"/>
              <a:chExt cx="1488" cy="598"/>
            </a:xfrm>
          </p:grpSpPr>
          <p:pic>
            <p:nvPicPr>
              <p:cNvPr id="62477" name="Picture 13">
                <a:extLst>
                  <a:ext uri="{FF2B5EF4-FFF2-40B4-BE49-F238E27FC236}">
                    <a16:creationId xmlns:a16="http://schemas.microsoft.com/office/drawing/2014/main" id="{B2912C12-B220-4365-A5CB-6970C382C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4" y="3648"/>
                <a:ext cx="520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478" name="Text Box 14">
                <a:extLst>
                  <a:ext uri="{FF2B5EF4-FFF2-40B4-BE49-F238E27FC236}">
                    <a16:creationId xmlns:a16="http://schemas.microsoft.com/office/drawing/2014/main" id="{FC8552ED-23BE-4A01-BBB8-8C6394FC88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3649"/>
                <a:ext cx="960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900">
                    <a:solidFill>
                      <a:schemeClr val="tx1"/>
                    </a:solidFill>
                    <a:latin typeface="Arial Narrow" panose="020B0606020202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4800" b="1"/>
                  <a:t>CEL</a:t>
                </a:r>
              </a:p>
            </p:txBody>
          </p:sp>
        </p:grpSp>
        <p:sp>
          <p:nvSpPr>
            <p:cNvPr id="62475" name="Text Box 9">
              <a:extLst>
                <a:ext uri="{FF2B5EF4-FFF2-40B4-BE49-F238E27FC236}">
                  <a16:creationId xmlns:a16="http://schemas.microsoft.com/office/drawing/2014/main" id="{04DC8283-5AEB-4D01-8501-9CAC98D70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7526" y="3805081"/>
              <a:ext cx="1861705" cy="823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2000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 Narrow" panose="020B0606020202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4800" b="1" dirty="0"/>
                <a:t>Hermit</a:t>
              </a:r>
            </a:p>
          </p:txBody>
        </p:sp>
        <p:pic>
          <p:nvPicPr>
            <p:cNvPr id="62476" name="Picture 10" descr="masthead.jpg">
              <a:extLst>
                <a:ext uri="{FF2B5EF4-FFF2-40B4-BE49-F238E27FC236}">
                  <a16:creationId xmlns:a16="http://schemas.microsoft.com/office/drawing/2014/main" id="{263969CF-041C-4E19-86C9-0A8DF6EB2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51"/>
            <a:stretch>
              <a:fillRect/>
            </a:stretch>
          </p:blipFill>
          <p:spPr bwMode="auto">
            <a:xfrm>
              <a:off x="1688239" y="4089533"/>
              <a:ext cx="696666" cy="364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Final Exam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689C72-90AF-497B-A5EC-D5E7CA126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3" y="685800"/>
            <a:ext cx="4253657" cy="60154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6E4AA0-648C-4105-8F96-B46BA4160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85800"/>
            <a:ext cx="4256083" cy="601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665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E6B567-9B08-41CD-8C66-EA4F24C1C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*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C61E5-FED2-454B-9AD1-BBA1119E05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关于“定义”</a:t>
            </a:r>
          </a:p>
        </p:txBody>
      </p:sp>
    </p:spTree>
    <p:extLst>
      <p:ext uri="{BB962C8B-B14F-4D97-AF65-F5344CB8AC3E}">
        <p14:creationId xmlns:p14="http://schemas.microsoft.com/office/powerpoint/2010/main" val="347506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/>
          </p:cNvSpPr>
          <p:nvPr>
            <p:ph type="title"/>
          </p:nvPr>
        </p:nvSpPr>
        <p:spPr>
          <a:xfrm>
            <a:off x="0" y="0"/>
            <a:ext cx="7946848" cy="6858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200" dirty="0"/>
              <a:t>Definitions</a:t>
            </a:r>
          </a:p>
        </p:txBody>
      </p:sp>
      <p:sp>
        <p:nvSpPr>
          <p:cNvPr id="68611" name="Rectangle 1027"/>
          <p:cNvSpPr>
            <a:spLocks noGrp="1"/>
          </p:cNvSpPr>
          <p:nvPr>
            <p:ph idx="1"/>
          </p:nvPr>
        </p:nvSpPr>
        <p:spPr>
          <a:xfrm>
            <a:off x="684212" y="685800"/>
            <a:ext cx="8381411" cy="5802329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Extensional definitions: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Define a term by listing everything that falls under that definition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E.g.,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6F6C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Permanent Five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: {China, France, Russia, UK, USA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marL="0" indent="0" eaLnBrk="1" hangingPunct="1">
              <a:buNone/>
            </a:pPr>
            <a:endParaRPr lang="en-US" altLang="zh-CN" sz="1600" b="1" dirty="0">
              <a:solidFill>
                <a:srgbClr val="C00000"/>
              </a:solidFill>
            </a:endParaRPr>
          </a:p>
          <a:p>
            <a:pPr marL="0" indent="0" eaLnBrk="1" hangingPunct="1">
              <a:buNone/>
              <a:defRPr/>
            </a:pPr>
            <a:r>
              <a:rPr kumimoji="0" lang="en-US" altLang="zh-CN" sz="2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Intensional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definitions: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75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Define 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3A3A6D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by specifying necessary and sufficient conditions for when the term should be used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Tx/>
              <a:buChar char="•"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E.g., </a:t>
            </a:r>
            <a:r>
              <a:rPr lang="en-US" altLang="zh-CN" sz="2200" b="1" dirty="0">
                <a:solidFill>
                  <a:srgbClr val="006F6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Mother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: a female who has children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                            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Mother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: a female who has children                               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     </a:t>
            </a:r>
            <a:r>
              <a:rPr lang="en-US" altLang="zh-CN" sz="2200" b="1" dirty="0">
                <a:solidFill>
                  <a:srgbClr val="7030A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Mother</a:t>
            </a:r>
            <a:r>
              <a:rPr lang="en-US" altLang="zh-CN" sz="2200" b="1" dirty="0">
                <a:solidFill>
                  <a:srgbClr val="3A3A6D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: a female who has 2 children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rgbClr val="BBE0E3">
                  <a:lumMod val="90000"/>
                </a:srgbClr>
              </a:solidFill>
              <a:effectLst/>
              <a:uLnTx/>
              <a:uFillTx/>
              <a:latin typeface="Arial"/>
              <a:ea typeface="MS PGothic" panose="020B0600070205080204" charset="-128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altLang="zh-CN" sz="2200" b="1" dirty="0">
              <a:solidFill>
                <a:srgbClr val="BBE0E3">
                  <a:lumMod val="90000"/>
                </a:srgbClr>
              </a:solidFill>
              <a:latin typeface="Arial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6F6C"/>
              </a:buClr>
              <a:buSzPct val="120000"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BBE0E3">
                    <a:lumMod val="90000"/>
                  </a:srgbClr>
                </a:solidFill>
                <a:effectLst/>
                <a:uLnTx/>
                <a:uFillTx/>
                <a:latin typeface="Arial"/>
                <a:ea typeface="MS PGothic" panose="020B0600070205080204" charset="-128"/>
                <a:cs typeface="+mn-cs"/>
              </a:rPr>
              <a:t> 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  <a:p>
            <a:pPr eaLnBrk="1" hangingPunct="1"/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C68CB5-7CC1-4CFA-8C2A-F396D3C43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42" y="4114010"/>
            <a:ext cx="2759457" cy="20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282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E6B567-9B08-41CD-8C66-EA4F24C1C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C61E5-FED2-454B-9AD1-BBA1119E05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12894" y="3303387"/>
            <a:ext cx="4585447" cy="756868"/>
          </a:xfrm>
        </p:spPr>
        <p:txBody>
          <a:bodyPr/>
          <a:lstStyle/>
          <a:p>
            <a:pPr algn="ctr"/>
            <a:r>
              <a:rPr lang="zh-CN" altLang="en-US" dirty="0"/>
              <a:t>基于“计算”的人工智能</a:t>
            </a:r>
          </a:p>
        </p:txBody>
      </p:sp>
    </p:spTree>
    <p:extLst>
      <p:ext uri="{BB962C8B-B14F-4D97-AF65-F5344CB8AC3E}">
        <p14:creationId xmlns:p14="http://schemas.microsoft.com/office/powerpoint/2010/main" val="19494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xford">
  <a:themeElements>
    <a:clrScheme name="Oxfo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xfo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93300"/>
          </a:buClr>
          <a:buSzTx/>
          <a:buFontTx/>
          <a:buChar char="•"/>
          <a:defRPr kumimoji="0" lang="en-GB" sz="9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93300"/>
          </a:buClr>
          <a:buSzTx/>
          <a:buFontTx/>
          <a:buChar char="•"/>
          <a:defRPr kumimoji="0" lang="en-GB" sz="9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charset="0"/>
          </a:defRPr>
        </a:defPPr>
      </a:lstStyle>
    </a:lnDef>
  </a:objectDefaults>
  <a:extraClrSchemeLst>
    <a:extraClrScheme>
      <a:clrScheme name="Oxfo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xford">
  <a:themeElements>
    <a:clrScheme name="Oxfo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xfo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93300"/>
          </a:buClr>
          <a:buSzTx/>
          <a:buFontTx/>
          <a:buChar char="•"/>
          <a:defRPr kumimoji="0" lang="en-GB" sz="9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93300"/>
          </a:buClr>
          <a:buSzTx/>
          <a:buFontTx/>
          <a:buChar char="•"/>
          <a:defRPr kumimoji="0" lang="en-GB" sz="9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charset="0"/>
          </a:defRPr>
        </a:defPPr>
      </a:lstStyle>
    </a:lnDef>
    <a:txDef>
      <a:spPr>
        <a:noFill/>
      </a:spPr>
      <a:bodyPr wrap="square"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rgbClr val="006F6C"/>
          </a:buClr>
          <a:buSzPct val="120000"/>
          <a:buFontTx/>
          <a:buChar char="•"/>
          <a:tabLst/>
          <a:defRPr kumimoji="0" sz="1600" b="1" i="0" u="none" strike="noStrike" kern="0" cap="none" spc="0" normalizeH="0" baseline="0" noProof="0" dirty="0">
            <a:ln>
              <a:noFill/>
            </a:ln>
            <a:solidFill>
              <a:srgbClr val="C00000"/>
            </a:solidFill>
            <a:effectLst/>
            <a:uLnTx/>
            <a:uFillTx/>
            <a:latin typeface="Arial"/>
            <a:ea typeface="MS PGothic" panose="020B0600070205080204" charset="-128"/>
          </a:defRPr>
        </a:defPPr>
      </a:lstStyle>
    </a:txDef>
  </a:objectDefaults>
  <a:extraClrSchemeLst>
    <a:extraClrScheme>
      <a:clrScheme name="Oxfo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xford">
  <a:themeElements>
    <a:clrScheme name="Oxfo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xfo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93300"/>
          </a:buClr>
          <a:buSzTx/>
          <a:buFontTx/>
          <a:buChar char="•"/>
          <a:defRPr kumimoji="0" lang="en-GB" sz="9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993300"/>
          </a:buClr>
          <a:buSzTx/>
          <a:buFontTx/>
          <a:buChar char="•"/>
          <a:defRPr kumimoji="0" lang="en-GB" sz="9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charset="0"/>
          </a:defRPr>
        </a:defPPr>
      </a:lstStyle>
    </a:lnDef>
  </a:objectDefaults>
  <a:extraClrSchemeLst>
    <a:extraClrScheme>
      <a:clrScheme name="Oxfo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xfo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xfo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6603</TotalTime>
  <Words>4520</Words>
  <Application>Microsoft Office PowerPoint</Application>
  <PresentationFormat>全屏显示(4:3)</PresentationFormat>
  <Paragraphs>641</Paragraphs>
  <Slides>52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52</vt:i4>
      </vt:variant>
    </vt:vector>
  </HeadingPairs>
  <TitlesOfParts>
    <vt:vector size="71" baseType="lpstr">
      <vt:lpstr>微软雅黑</vt:lpstr>
      <vt:lpstr>Century Gothic</vt:lpstr>
      <vt:lpstr>思源黑体 CN Bold</vt:lpstr>
      <vt:lpstr>Arial</vt:lpstr>
      <vt:lpstr>华文新魏</vt:lpstr>
      <vt:lpstr>思源黑体 CN Normal</vt:lpstr>
      <vt:lpstr>等线</vt:lpstr>
      <vt:lpstr>Segoe UI Light</vt:lpstr>
      <vt:lpstr>Wingdings</vt:lpstr>
      <vt:lpstr>Times New Roman</vt:lpstr>
      <vt:lpstr>Calibri</vt:lpstr>
      <vt:lpstr>Arial Narrow</vt:lpstr>
      <vt:lpstr>Segoe UI</vt:lpstr>
      <vt:lpstr>Calibri Light</vt:lpstr>
      <vt:lpstr>2_OfficePLUS</vt:lpstr>
      <vt:lpstr>Office 主题​​</vt:lpstr>
      <vt:lpstr>1_Oxford</vt:lpstr>
      <vt:lpstr>Oxford</vt:lpstr>
      <vt:lpstr>2_Oxford</vt:lpstr>
      <vt:lpstr> 人工智能：知识表示与处理</vt:lpstr>
      <vt:lpstr>PowerPoint 演示文稿</vt:lpstr>
      <vt:lpstr>Organizational</vt:lpstr>
      <vt:lpstr>Organizational</vt:lpstr>
      <vt:lpstr>Assignments</vt:lpstr>
      <vt:lpstr>Final Exam</vt:lpstr>
      <vt:lpstr>PowerPoint 演示文稿</vt:lpstr>
      <vt:lpstr>Definitions</vt:lpstr>
      <vt:lpstr>PowerPoint 演示文稿</vt:lpstr>
      <vt:lpstr>What is artificial intelligence (AI)?</vt:lpstr>
      <vt:lpstr>Definitions of intelligent behavior</vt:lpstr>
      <vt:lpstr>Why AI is so important?</vt:lpstr>
      <vt:lpstr>Why AI is so powerful?</vt:lpstr>
      <vt:lpstr>Subfields of AI</vt:lpstr>
      <vt:lpstr>Pattern Recognition via Computation</vt:lpstr>
      <vt:lpstr>Language Understanding via Computation</vt:lpstr>
      <vt:lpstr>All Done via Computation</vt:lpstr>
      <vt:lpstr>Limitations of Data-Driven AI</vt:lpstr>
      <vt:lpstr>Limitations of Data-Driven AI</vt:lpstr>
      <vt:lpstr>Limitations of Data-Driven AI</vt:lpstr>
      <vt:lpstr>PowerPoint 演示文稿</vt:lpstr>
      <vt:lpstr>Two Crucial Facets of Intelligence</vt:lpstr>
      <vt:lpstr>What is Knowledge?</vt:lpstr>
      <vt:lpstr>What is Knowledge Representation?</vt:lpstr>
      <vt:lpstr>How to Represent Knowledge?</vt:lpstr>
      <vt:lpstr>How to Represent Knowledge?</vt:lpstr>
      <vt:lpstr>How to Represent Knowledge?</vt:lpstr>
      <vt:lpstr>How to Represent Knowledge?</vt:lpstr>
      <vt:lpstr>How to Represent Knowledge?</vt:lpstr>
      <vt:lpstr>How to Represent Knowledge?</vt:lpstr>
      <vt:lpstr>PowerPoint 演示文稿</vt:lpstr>
      <vt:lpstr>What is an Ontology?</vt:lpstr>
      <vt:lpstr>What is an Ontology?</vt:lpstr>
      <vt:lpstr>What is an Ontology?</vt:lpstr>
      <vt:lpstr>What is an Ontology?</vt:lpstr>
      <vt:lpstr>What is an Ontology?</vt:lpstr>
      <vt:lpstr>What is an Ontology?</vt:lpstr>
      <vt:lpstr>Ontology: A Computational Model?</vt:lpstr>
      <vt:lpstr>Ontology: A Computational Model?</vt:lpstr>
      <vt:lpstr>Standard Reasoning</vt:lpstr>
      <vt:lpstr>Standard Reasoning</vt:lpstr>
      <vt:lpstr>Non-Standard Reasoning</vt:lpstr>
      <vt:lpstr>Non-Standard Reasoning</vt:lpstr>
      <vt:lpstr>Description Logics (DLs)</vt:lpstr>
      <vt:lpstr>Description Logics (DLs)</vt:lpstr>
      <vt:lpstr>Description Logics (DLs)</vt:lpstr>
      <vt:lpstr>PowerPoint 演示文稿</vt:lpstr>
      <vt:lpstr>PowerPoint 演示文稿</vt:lpstr>
      <vt:lpstr>PowerPoint 演示文稿</vt:lpstr>
      <vt:lpstr>Research Problems</vt:lpstr>
      <vt:lpstr>Research Problems</vt:lpstr>
      <vt:lpstr>Standard Reasoning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韦昕澄</dc:creator>
  <cp:lastModifiedBy>zhaoyz@nju.edu.cn</cp:lastModifiedBy>
  <cp:revision>721</cp:revision>
  <dcterms:created xsi:type="dcterms:W3CDTF">2019-03-28T15:01:09Z</dcterms:created>
  <dcterms:modified xsi:type="dcterms:W3CDTF">2022-02-16T01:44:35Z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2019-04-12T02:22:36.6295171Z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3408dbed-1324-4299-b7a4-e455bf4e7b43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